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57" r:id="rId4"/>
    <p:sldId id="258" r:id="rId5"/>
    <p:sldId id="259" r:id="rId6"/>
    <p:sldId id="260" r:id="rId7"/>
    <p:sldId id="261" r:id="rId8"/>
    <p:sldId id="262" r:id="rId9"/>
    <p:sldId id="263" r:id="rId10"/>
    <p:sldId id="264" r:id="rId11"/>
    <p:sldId id="265" r:id="rId12"/>
    <p:sldId id="266" r:id="rId13"/>
    <p:sldId id="267" r:id="rId14"/>
    <p:sldId id="269" r:id="rId15"/>
    <p:sldId id="272"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6" r:id="rId32"/>
    <p:sldId id="288" r:id="rId33"/>
    <p:sldId id="289" r:id="rId34"/>
    <p:sldId id="291" r:id="rId35"/>
    <p:sldId id="292" r:id="rId36"/>
    <p:sldId id="293" r:id="rId37"/>
    <p:sldId id="294" r:id="rId3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319" autoAdjust="0"/>
  </p:normalViewPr>
  <p:slideViewPr>
    <p:cSldViewPr>
      <p:cViewPr>
        <p:scale>
          <a:sx n="81" d="100"/>
          <a:sy n="81" d="100"/>
        </p:scale>
        <p:origin x="-105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F65DED98-A9A2-49A4-BF41-58CD4FD09EC5}" type="datetimeFigureOut">
              <a:rPr kumimoji="1" lang="ja-JP" altLang="en-US" smtClean="0"/>
              <a:t>2013/11/11</a:t>
            </a:fld>
            <a:endParaRPr kumimoji="1" lang="ja-JP" alt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kumimoji="1" lang="ja-JP" altLang="en-US"/>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A4C8EED-E251-4981-A7C7-055551CF3701}" type="slidenum">
              <a:rPr kumimoji="1" lang="ja-JP" altLang="en-US" smtClean="0"/>
              <a:t>‹#›</a:t>
            </a:fld>
            <a:endParaRPr kumimoji="1" lang="ja-JP" alt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nchor="ct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5" name="Date Placeholder 4"/>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
        <p:nvSpPr>
          <p:cNvPr id="9" name="Content Placeholder 8"/>
          <p:cNvSpPr>
            <a:spLocks noGrp="1"/>
          </p:cNvSpPr>
          <p:nvPr>
            <p:ph sz="quarter" idx="13"/>
          </p:nvPr>
        </p:nvSpPr>
        <p:spPr>
          <a:xfrm>
            <a:off x="841248" y="2039112"/>
            <a:ext cx="3657600" cy="395020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7" name="Date Placeholder 6"/>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ja-JP" altLang="en-US" smtClean="0"/>
              <a:t>マスター タイトルの書式設定</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65DED98-A9A2-49A4-BF41-58CD4FD09EC5}" type="datetimeFigureOut">
              <a:rPr kumimoji="1" lang="ja-JP" altLang="en-US" smtClean="0"/>
              <a:t>2013/11/11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A4C8EED-E251-4981-A7C7-055551CF3701}"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F65DED98-A9A2-49A4-BF41-58CD4FD09EC5}" type="datetimeFigureOut">
              <a:rPr kumimoji="1" lang="ja-JP" altLang="en-US" smtClean="0"/>
              <a:t>2013/11/11</a:t>
            </a:fld>
            <a:endParaRPr kumimoji="1" lang="ja-JP" alt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kumimoji="1" lang="ja-JP" alt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DA4C8EED-E251-4981-A7C7-055551CF3701}"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kumimoji="1" sz="48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kumimoji="1"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kumimoji="1"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kumimoji="1"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kumimoji="1"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kumimoji="1"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kumimoji="1"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kumimoji="1"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kumimoji="1"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kumimoji="1"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mailto:git@github.com:USERNAME/test.gi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www.slideshare.net/kotas/git-1527611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slideshare.net/kotas/git-1527611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 Id="rId4" Type="http://schemas.openxmlformats.org/officeDocument/2006/relationships/hyperlink" Target="http://www.slideshare.net/vector.xenon/git-1416247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いいこん</a:t>
            </a:r>
            <a:r>
              <a:rPr kumimoji="1" lang="ja-JP" altLang="en-US" dirty="0" err="1" smtClean="0"/>
              <a:t>ぶ</a:t>
            </a:r>
            <a:r>
              <a:rPr kumimoji="1" lang="en-US" altLang="ja-JP" dirty="0" err="1" smtClean="0"/>
              <a:t>git</a:t>
            </a:r>
            <a:r>
              <a:rPr kumimoji="1" lang="en-US" altLang="ja-JP" dirty="0" smtClean="0"/>
              <a:t> </a:t>
            </a:r>
            <a:br>
              <a:rPr kumimoji="1" lang="en-US" altLang="ja-JP" dirty="0" smtClean="0"/>
            </a:br>
            <a:r>
              <a:rPr kumimoji="1" lang="ja-JP" altLang="en-US" dirty="0" smtClean="0"/>
              <a:t>マニュアル</a:t>
            </a:r>
            <a:endParaRPr kumimoji="1" lang="ja-JP" altLang="en-US" dirty="0"/>
          </a:p>
        </p:txBody>
      </p:sp>
      <p:sp>
        <p:nvSpPr>
          <p:cNvPr id="3" name="サブタイトル 2"/>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1108248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Lesson4</a:t>
            </a:r>
            <a:br>
              <a:rPr kumimoji="1" lang="en-US" altLang="ja-JP" dirty="0" smtClean="0"/>
            </a:br>
            <a:r>
              <a:rPr lang="en-US" altLang="ja-JP" dirty="0" err="1" smtClean="0"/>
              <a:t>Github</a:t>
            </a:r>
            <a:r>
              <a:rPr lang="ja-JP" altLang="en-US" dirty="0" smtClean="0"/>
              <a:t>にリポジトリを作成</a:t>
            </a:r>
            <a:endParaRPr kumimoji="1" lang="ja-JP" altLang="en-US" dirty="0"/>
          </a:p>
        </p:txBody>
      </p:sp>
      <p:sp>
        <p:nvSpPr>
          <p:cNvPr id="4" name="テキスト ボックス 3"/>
          <p:cNvSpPr txBox="1"/>
          <p:nvPr/>
        </p:nvSpPr>
        <p:spPr>
          <a:xfrm>
            <a:off x="971600" y="1988840"/>
            <a:ext cx="7416824" cy="369332"/>
          </a:xfrm>
          <a:prstGeom prst="rect">
            <a:avLst/>
          </a:prstGeom>
          <a:noFill/>
        </p:spPr>
        <p:txBody>
          <a:bodyPr wrap="square" rtlCol="0">
            <a:spAutoFit/>
          </a:bodyPr>
          <a:lstStyle/>
          <a:p>
            <a:r>
              <a:rPr kumimoji="1" lang="en-US" altLang="ja-JP" dirty="0" err="1" smtClean="0"/>
              <a:t>Github</a:t>
            </a:r>
            <a:r>
              <a:rPr lang="ja-JP" altLang="en-US" dirty="0" smtClean="0"/>
              <a:t>にアクセスして、</a:t>
            </a:r>
            <a:r>
              <a:rPr lang="en-US" altLang="ja-JP" dirty="0" smtClean="0"/>
              <a:t>New repository</a:t>
            </a:r>
            <a:r>
              <a:rPr lang="ja-JP" altLang="en-US" dirty="0" smtClean="0"/>
              <a:t>をクリックします。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287" y="2358172"/>
            <a:ext cx="3267531" cy="100979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3789040"/>
            <a:ext cx="5940152" cy="2794296"/>
          </a:xfrm>
          <a:prstGeom prst="rect">
            <a:avLst/>
          </a:prstGeom>
        </p:spPr>
      </p:pic>
      <p:sp>
        <p:nvSpPr>
          <p:cNvPr id="7" name="テキスト ボックス 6"/>
          <p:cNvSpPr txBox="1"/>
          <p:nvPr/>
        </p:nvSpPr>
        <p:spPr>
          <a:xfrm>
            <a:off x="971600" y="3419708"/>
            <a:ext cx="6372200" cy="369332"/>
          </a:xfrm>
          <a:prstGeom prst="rect">
            <a:avLst/>
          </a:prstGeom>
          <a:noFill/>
        </p:spPr>
        <p:txBody>
          <a:bodyPr wrap="square" rtlCol="0">
            <a:spAutoFit/>
          </a:bodyPr>
          <a:lstStyle/>
          <a:p>
            <a:r>
              <a:rPr kumimoji="1" lang="en-US" altLang="ja-JP" dirty="0" smtClean="0"/>
              <a:t>repository name</a:t>
            </a:r>
            <a:r>
              <a:rPr kumimoji="1" lang="ja-JP" altLang="en-US" dirty="0" smtClean="0"/>
              <a:t>を入力して、</a:t>
            </a:r>
            <a:r>
              <a:rPr kumimoji="1" lang="en-US" altLang="ja-JP" dirty="0" smtClean="0"/>
              <a:t>Create repository</a:t>
            </a:r>
            <a:r>
              <a:rPr kumimoji="1" lang="ja-JP" altLang="en-US" dirty="0" smtClean="0"/>
              <a:t>をクリック</a:t>
            </a:r>
            <a:endParaRPr kumimoji="1" lang="ja-JP" altLang="en-US" dirty="0"/>
          </a:p>
        </p:txBody>
      </p:sp>
    </p:spTree>
    <p:extLst>
      <p:ext uri="{BB962C8B-B14F-4D97-AF65-F5344CB8AC3E}">
        <p14:creationId xmlns:p14="http://schemas.microsoft.com/office/powerpoint/2010/main" val="59436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Lesson5.1</a:t>
            </a:r>
            <a:br>
              <a:rPr kumimoji="1" lang="en-US" altLang="ja-JP" dirty="0" smtClean="0"/>
            </a:br>
            <a:r>
              <a:rPr lang="ja-JP" altLang="en-US" dirty="0" smtClean="0"/>
              <a:t>ローカルリポジトリ</a:t>
            </a:r>
            <a:endParaRPr kumimoji="1" lang="ja-JP" altLang="en-US" dirty="0"/>
          </a:p>
        </p:txBody>
      </p:sp>
      <p:sp>
        <p:nvSpPr>
          <p:cNvPr id="5" name="正方形/長方形 4"/>
          <p:cNvSpPr/>
          <p:nvPr/>
        </p:nvSpPr>
        <p:spPr>
          <a:xfrm>
            <a:off x="949332" y="2294874"/>
            <a:ext cx="7344816" cy="2520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 </a:t>
            </a:r>
            <a:r>
              <a:rPr lang="en-US" altLang="ja-JP" dirty="0" err="1"/>
              <a:t>mkdir</a:t>
            </a:r>
            <a:r>
              <a:rPr lang="en-US" altLang="ja-JP" dirty="0"/>
              <a:t> test</a:t>
            </a:r>
          </a:p>
        </p:txBody>
      </p:sp>
      <p:sp>
        <p:nvSpPr>
          <p:cNvPr id="6" name="テキスト ボックス 5"/>
          <p:cNvSpPr txBox="1"/>
          <p:nvPr/>
        </p:nvSpPr>
        <p:spPr>
          <a:xfrm>
            <a:off x="951506" y="1907540"/>
            <a:ext cx="7342642" cy="369332"/>
          </a:xfrm>
          <a:prstGeom prst="rect">
            <a:avLst/>
          </a:prstGeom>
          <a:noFill/>
        </p:spPr>
        <p:txBody>
          <a:bodyPr wrap="square" rtlCol="0">
            <a:spAutoFit/>
          </a:bodyPr>
          <a:lstStyle/>
          <a:p>
            <a:r>
              <a:rPr kumimoji="1" lang="ja-JP" altLang="en-US" dirty="0" smtClean="0"/>
              <a:t>ローカルリポジトリとなるフォルダを作成。</a:t>
            </a:r>
            <a:endParaRPr kumimoji="1" lang="ja-JP" altLang="en-US" dirty="0"/>
          </a:p>
        </p:txBody>
      </p:sp>
      <p:sp>
        <p:nvSpPr>
          <p:cNvPr id="7" name="テキスト ボックス 6"/>
          <p:cNvSpPr txBox="1"/>
          <p:nvPr/>
        </p:nvSpPr>
        <p:spPr>
          <a:xfrm>
            <a:off x="949332" y="2546902"/>
            <a:ext cx="7342642" cy="369332"/>
          </a:xfrm>
          <a:prstGeom prst="rect">
            <a:avLst/>
          </a:prstGeom>
          <a:noFill/>
        </p:spPr>
        <p:txBody>
          <a:bodyPr wrap="square" rtlCol="0">
            <a:spAutoFit/>
          </a:bodyPr>
          <a:lstStyle/>
          <a:p>
            <a:r>
              <a:rPr lang="en-US" altLang="ja-JP" dirty="0" err="1" smtClean="0"/>
              <a:t>Git</a:t>
            </a:r>
            <a:r>
              <a:rPr lang="ja-JP" altLang="en-US" dirty="0" smtClean="0"/>
              <a:t>を作成するディレクトリを初期化します。</a:t>
            </a:r>
            <a:endParaRPr kumimoji="1" lang="ja-JP" altLang="en-US" dirty="0"/>
          </a:p>
        </p:txBody>
      </p:sp>
      <p:sp>
        <p:nvSpPr>
          <p:cNvPr id="8" name="正方形/長方形 7"/>
          <p:cNvSpPr/>
          <p:nvPr/>
        </p:nvSpPr>
        <p:spPr>
          <a:xfrm>
            <a:off x="951506" y="2910444"/>
            <a:ext cx="7344816" cy="95060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 cd test</a:t>
            </a:r>
            <a:r>
              <a:rPr lang="en-US" altLang="ja-JP" dirty="0" smtClean="0"/>
              <a:t>/</a:t>
            </a:r>
          </a:p>
          <a:p>
            <a:r>
              <a:rPr lang="en-US" altLang="ja-JP" dirty="0"/>
              <a:t>$ </a:t>
            </a:r>
            <a:r>
              <a:rPr lang="en-US" altLang="ja-JP" dirty="0" err="1"/>
              <a:t>git</a:t>
            </a:r>
            <a:r>
              <a:rPr lang="en-US" altLang="ja-JP" dirty="0"/>
              <a:t> </a:t>
            </a:r>
            <a:r>
              <a:rPr lang="en-US" altLang="ja-JP" dirty="0" err="1"/>
              <a:t>init</a:t>
            </a:r>
            <a:endParaRPr lang="en-US" altLang="ja-JP" dirty="0"/>
          </a:p>
          <a:p>
            <a:r>
              <a:rPr lang="en-US" altLang="ja-JP" dirty="0"/>
              <a:t>Initialized empty </a:t>
            </a:r>
            <a:r>
              <a:rPr lang="en-US" altLang="ja-JP" dirty="0" err="1"/>
              <a:t>Git</a:t>
            </a:r>
            <a:r>
              <a:rPr lang="en-US" altLang="ja-JP" dirty="0"/>
              <a:t> repository in /home/tahichi_ver2.0/test/.</a:t>
            </a:r>
            <a:r>
              <a:rPr lang="en-US" altLang="ja-JP" dirty="0" err="1"/>
              <a:t>git</a:t>
            </a:r>
            <a:r>
              <a:rPr lang="en-US" altLang="ja-JP" dirty="0"/>
              <a:t>/</a:t>
            </a:r>
          </a:p>
          <a:p>
            <a:endParaRPr lang="en-US" altLang="ja-JP" dirty="0"/>
          </a:p>
        </p:txBody>
      </p:sp>
      <p:sp>
        <p:nvSpPr>
          <p:cNvPr id="9" name="正方形/長方形 8"/>
          <p:cNvSpPr/>
          <p:nvPr/>
        </p:nvSpPr>
        <p:spPr>
          <a:xfrm>
            <a:off x="951506" y="4221088"/>
            <a:ext cx="7344816" cy="2520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 touch README</a:t>
            </a:r>
          </a:p>
        </p:txBody>
      </p:sp>
      <p:sp>
        <p:nvSpPr>
          <p:cNvPr id="10" name="テキスト ボックス 9"/>
          <p:cNvSpPr txBox="1"/>
          <p:nvPr/>
        </p:nvSpPr>
        <p:spPr>
          <a:xfrm>
            <a:off x="949332" y="3851756"/>
            <a:ext cx="7342642" cy="369332"/>
          </a:xfrm>
          <a:prstGeom prst="rect">
            <a:avLst/>
          </a:prstGeom>
          <a:noFill/>
        </p:spPr>
        <p:txBody>
          <a:bodyPr wrap="square" rtlCol="0">
            <a:spAutoFit/>
          </a:bodyPr>
          <a:lstStyle/>
          <a:p>
            <a:r>
              <a:rPr lang="en-US" altLang="ja-JP" dirty="0" smtClean="0"/>
              <a:t>README</a:t>
            </a:r>
            <a:r>
              <a:rPr lang="ja-JP" altLang="en-US" dirty="0" smtClean="0"/>
              <a:t>ファイルを新規作成。</a:t>
            </a:r>
            <a:endParaRPr kumimoji="1" lang="ja-JP" altLang="en-US" dirty="0"/>
          </a:p>
        </p:txBody>
      </p:sp>
      <p:sp>
        <p:nvSpPr>
          <p:cNvPr id="11" name="テキスト ボックス 10"/>
          <p:cNvSpPr txBox="1"/>
          <p:nvPr/>
        </p:nvSpPr>
        <p:spPr>
          <a:xfrm>
            <a:off x="949332" y="4473116"/>
            <a:ext cx="7346990" cy="646331"/>
          </a:xfrm>
          <a:prstGeom prst="rect">
            <a:avLst/>
          </a:prstGeom>
          <a:noFill/>
        </p:spPr>
        <p:txBody>
          <a:bodyPr wrap="square" rtlCol="0">
            <a:spAutoFit/>
          </a:bodyPr>
          <a:lstStyle/>
          <a:p>
            <a:r>
              <a:rPr lang="ja-JP" altLang="en-US" dirty="0" smtClean="0"/>
              <a:t>ローカルリポジトリに</a:t>
            </a:r>
            <a:r>
              <a:rPr lang="en-US" altLang="ja-JP" dirty="0" smtClean="0"/>
              <a:t>commit</a:t>
            </a:r>
            <a:r>
              <a:rPr lang="ja-JP" altLang="en-US" dirty="0" smtClean="0"/>
              <a:t>を行います。</a:t>
            </a:r>
            <a:endParaRPr lang="en-US" altLang="ja-JP" dirty="0" smtClean="0"/>
          </a:p>
          <a:p>
            <a:r>
              <a:rPr lang="en-US" altLang="ja-JP" dirty="0" smtClean="0"/>
              <a:t>commit</a:t>
            </a:r>
            <a:r>
              <a:rPr lang="ja-JP" altLang="en-US" dirty="0" smtClean="0"/>
              <a:t>文</a:t>
            </a:r>
            <a:r>
              <a:rPr lang="en-US" altLang="ja-JP" dirty="0" smtClean="0"/>
              <a:t>(“”</a:t>
            </a:r>
            <a:r>
              <a:rPr lang="ja-JP" altLang="en-US" dirty="0" smtClean="0"/>
              <a:t>の中身</a:t>
            </a:r>
            <a:r>
              <a:rPr lang="en-US" altLang="ja-JP" dirty="0" smtClean="0"/>
              <a:t>)</a:t>
            </a:r>
            <a:r>
              <a:rPr lang="ja-JP" altLang="en-US" dirty="0" smtClean="0"/>
              <a:t>はどのような更新があったのか簡潔に書きます。</a:t>
            </a:r>
            <a:endParaRPr lang="en-US" altLang="ja-JP" dirty="0" smtClean="0"/>
          </a:p>
        </p:txBody>
      </p:sp>
      <p:sp>
        <p:nvSpPr>
          <p:cNvPr id="13" name="正方形/長方形 12"/>
          <p:cNvSpPr/>
          <p:nvPr/>
        </p:nvSpPr>
        <p:spPr>
          <a:xfrm>
            <a:off x="951506" y="5119447"/>
            <a:ext cx="7344816" cy="147790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 </a:t>
            </a:r>
            <a:r>
              <a:rPr lang="en-US" altLang="ja-JP" dirty="0" err="1"/>
              <a:t>git</a:t>
            </a:r>
            <a:r>
              <a:rPr lang="en-US" altLang="ja-JP" dirty="0"/>
              <a:t> add </a:t>
            </a:r>
            <a:r>
              <a:rPr lang="en-US" altLang="ja-JP" dirty="0" smtClean="0"/>
              <a:t>.</a:t>
            </a:r>
          </a:p>
          <a:p>
            <a:r>
              <a:rPr lang="en-US" altLang="ja-JP" dirty="0"/>
              <a:t>$ </a:t>
            </a:r>
            <a:r>
              <a:rPr lang="en-US" altLang="ja-JP" dirty="0" err="1"/>
              <a:t>git</a:t>
            </a:r>
            <a:r>
              <a:rPr lang="en-US" altLang="ja-JP" dirty="0"/>
              <a:t> commit -m "add README"</a:t>
            </a:r>
          </a:p>
          <a:p>
            <a:r>
              <a:rPr lang="en-US" altLang="ja-JP" dirty="0"/>
              <a:t>[master (root-commit) 5a124f3] add README</a:t>
            </a:r>
          </a:p>
          <a:p>
            <a:r>
              <a:rPr lang="en-US" altLang="ja-JP" dirty="0"/>
              <a:t> 0 files changed, 0 insertions(+), 0 deletions(-)</a:t>
            </a:r>
          </a:p>
          <a:p>
            <a:r>
              <a:rPr lang="en-US" altLang="ja-JP" dirty="0"/>
              <a:t> create mode 100644 README</a:t>
            </a:r>
          </a:p>
          <a:p>
            <a:endParaRPr lang="en-US" altLang="ja-JP" dirty="0"/>
          </a:p>
        </p:txBody>
      </p:sp>
      <p:sp>
        <p:nvSpPr>
          <p:cNvPr id="14" name="正方形/長方形 13"/>
          <p:cNvSpPr/>
          <p:nvPr/>
        </p:nvSpPr>
        <p:spPr>
          <a:xfrm>
            <a:off x="1011887" y="5615317"/>
            <a:ext cx="4702788"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a:stCxn id="14" idx="3"/>
          </p:cNvCxnSpPr>
          <p:nvPr/>
        </p:nvCxnSpPr>
        <p:spPr>
          <a:xfrm>
            <a:off x="5714675" y="6072517"/>
            <a:ext cx="36949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6084168" y="5736858"/>
            <a:ext cx="2088232" cy="671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このメッセージが表示されたら</a:t>
            </a:r>
            <a:r>
              <a:rPr kumimoji="1" lang="en-US" altLang="ja-JP" dirty="0" smtClean="0"/>
              <a:t>OK</a:t>
            </a:r>
          </a:p>
        </p:txBody>
      </p:sp>
    </p:spTree>
    <p:extLst>
      <p:ext uri="{BB962C8B-B14F-4D97-AF65-F5344CB8AC3E}">
        <p14:creationId xmlns:p14="http://schemas.microsoft.com/office/powerpoint/2010/main" val="3089640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Lesson5.2</a:t>
            </a:r>
            <a:br>
              <a:rPr kumimoji="1" lang="en-US" altLang="ja-JP" dirty="0" smtClean="0"/>
            </a:br>
            <a:r>
              <a:rPr kumimoji="1" lang="ja-JP" altLang="en-US" dirty="0" smtClean="0"/>
              <a:t>リモート</a:t>
            </a:r>
            <a:r>
              <a:rPr lang="ja-JP" altLang="en-US" dirty="0" smtClean="0"/>
              <a:t>リポジトリ</a:t>
            </a:r>
            <a:endParaRPr kumimoji="1" lang="ja-JP" altLang="en-US" dirty="0"/>
          </a:p>
        </p:txBody>
      </p:sp>
      <p:sp>
        <p:nvSpPr>
          <p:cNvPr id="5" name="正方形/長方形 4"/>
          <p:cNvSpPr/>
          <p:nvPr/>
        </p:nvSpPr>
        <p:spPr>
          <a:xfrm>
            <a:off x="971600" y="2276872"/>
            <a:ext cx="7344816" cy="50405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 </a:t>
            </a:r>
            <a:r>
              <a:rPr lang="en-US" altLang="ja-JP" dirty="0" err="1"/>
              <a:t>git</a:t>
            </a:r>
            <a:r>
              <a:rPr lang="en-US" altLang="ja-JP" dirty="0"/>
              <a:t> remote add origin </a:t>
            </a:r>
            <a:r>
              <a:rPr lang="en-US" altLang="ja-JP" dirty="0" err="1" smtClean="0">
                <a:hlinkClick r:id="rId2"/>
              </a:rPr>
              <a:t>git@github.com:USERNAME</a:t>
            </a:r>
            <a:r>
              <a:rPr lang="en-US" altLang="ja-JP" dirty="0" smtClean="0">
                <a:hlinkClick r:id="rId2"/>
              </a:rPr>
              <a:t>/</a:t>
            </a:r>
            <a:r>
              <a:rPr lang="en-US" altLang="ja-JP" dirty="0" err="1" smtClean="0">
                <a:hlinkClick r:id="rId2"/>
              </a:rPr>
              <a:t>test.git</a:t>
            </a:r>
            <a:endParaRPr lang="en-US" altLang="ja-JP" dirty="0" smtClean="0"/>
          </a:p>
          <a:p>
            <a:r>
              <a:rPr lang="en-US" altLang="ja-JP" dirty="0" smtClean="0"/>
              <a:t>$ </a:t>
            </a:r>
            <a:r>
              <a:rPr lang="en-US" altLang="ja-JP" dirty="0" err="1" smtClean="0"/>
              <a:t>git</a:t>
            </a:r>
            <a:r>
              <a:rPr lang="en-US" altLang="ja-JP" dirty="0" smtClean="0"/>
              <a:t> push origin master</a:t>
            </a:r>
            <a:endParaRPr lang="en-US" altLang="ja-JP" dirty="0"/>
          </a:p>
        </p:txBody>
      </p:sp>
      <p:sp>
        <p:nvSpPr>
          <p:cNvPr id="6" name="テキスト ボックス 5"/>
          <p:cNvSpPr txBox="1"/>
          <p:nvPr/>
        </p:nvSpPr>
        <p:spPr>
          <a:xfrm>
            <a:off x="951506" y="1907540"/>
            <a:ext cx="7342642" cy="369332"/>
          </a:xfrm>
          <a:prstGeom prst="rect">
            <a:avLst/>
          </a:prstGeom>
          <a:noFill/>
        </p:spPr>
        <p:txBody>
          <a:bodyPr wrap="square" rtlCol="0">
            <a:spAutoFit/>
          </a:bodyPr>
          <a:lstStyle/>
          <a:p>
            <a:r>
              <a:rPr kumimoji="1" lang="ja-JP" altLang="en-US" dirty="0" smtClean="0"/>
              <a:t>リモートリポジトリを指定して、プッシュします。</a:t>
            </a:r>
            <a:endParaRPr kumimoji="1" lang="ja-JP" altLang="en-US" dirty="0"/>
          </a:p>
        </p:txBody>
      </p:sp>
      <p:sp>
        <p:nvSpPr>
          <p:cNvPr id="7" name="テキスト ボックス 6"/>
          <p:cNvSpPr txBox="1"/>
          <p:nvPr/>
        </p:nvSpPr>
        <p:spPr>
          <a:xfrm>
            <a:off x="955482" y="2801053"/>
            <a:ext cx="7342642" cy="369332"/>
          </a:xfrm>
          <a:prstGeom prst="rect">
            <a:avLst/>
          </a:prstGeom>
          <a:noFill/>
        </p:spPr>
        <p:txBody>
          <a:bodyPr wrap="square" rtlCol="0">
            <a:spAutoFit/>
          </a:bodyPr>
          <a:lstStyle/>
          <a:p>
            <a:r>
              <a:rPr lang="en-US" altLang="ja-JP" dirty="0" err="1" smtClean="0"/>
              <a:t>Github</a:t>
            </a:r>
            <a:r>
              <a:rPr lang="ja-JP" altLang="en-US" dirty="0" smtClean="0"/>
              <a:t>のリポジトリを開き、コミットされているか確認しましょう</a:t>
            </a:r>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32" y="3170384"/>
            <a:ext cx="7197656" cy="2706887"/>
          </a:xfrm>
          <a:prstGeom prst="rect">
            <a:avLst/>
          </a:prstGeom>
        </p:spPr>
      </p:pic>
      <p:sp>
        <p:nvSpPr>
          <p:cNvPr id="4" name="正方形/長方形 3"/>
          <p:cNvSpPr/>
          <p:nvPr/>
        </p:nvSpPr>
        <p:spPr>
          <a:xfrm>
            <a:off x="971600" y="4221087"/>
            <a:ext cx="6984776" cy="3027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1780638" y="4523828"/>
            <a:ext cx="0" cy="12094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86844" y="5781145"/>
            <a:ext cx="6969532" cy="369332"/>
          </a:xfrm>
          <a:prstGeom prst="rect">
            <a:avLst/>
          </a:prstGeom>
          <a:noFill/>
        </p:spPr>
        <p:txBody>
          <a:bodyPr wrap="square" rtlCol="0">
            <a:spAutoFit/>
          </a:bodyPr>
          <a:lstStyle/>
          <a:p>
            <a:r>
              <a:rPr lang="en-US" altLang="ja-JP" dirty="0" smtClean="0"/>
              <a:t>README</a:t>
            </a:r>
            <a:r>
              <a:rPr lang="ja-JP" altLang="en-US" dirty="0" smtClean="0"/>
              <a:t>がリモートリポジトリに上がりましたね。</a:t>
            </a:r>
            <a:endParaRPr kumimoji="1" lang="ja-JP" altLang="en-US" dirty="0"/>
          </a:p>
        </p:txBody>
      </p:sp>
    </p:spTree>
    <p:extLst>
      <p:ext uri="{BB962C8B-B14F-4D97-AF65-F5344CB8AC3E}">
        <p14:creationId xmlns:p14="http://schemas.microsoft.com/office/powerpoint/2010/main" val="16110146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テキスト ボックス 5"/>
          <p:cNvSpPr txBox="1"/>
          <p:nvPr/>
        </p:nvSpPr>
        <p:spPr>
          <a:xfrm>
            <a:off x="1259632" y="980728"/>
            <a:ext cx="3960440" cy="923330"/>
          </a:xfrm>
          <a:prstGeom prst="rect">
            <a:avLst/>
          </a:prstGeom>
          <a:noFill/>
        </p:spPr>
        <p:txBody>
          <a:bodyPr wrap="square" rtlCol="0">
            <a:spAutoFit/>
          </a:bodyPr>
          <a:lstStyle/>
          <a:p>
            <a:r>
              <a:rPr lang="en-US" altLang="ja-JP" sz="5400" dirty="0" err="1" smtClean="0">
                <a:solidFill>
                  <a:schemeClr val="accent3">
                    <a:lumMod val="20000"/>
                    <a:lumOff val="80000"/>
                  </a:schemeClr>
                </a:solidFill>
              </a:rPr>
              <a:t>Git</a:t>
            </a:r>
            <a:r>
              <a:rPr lang="ja-JP" altLang="en-US" sz="5400" dirty="0" smtClean="0">
                <a:solidFill>
                  <a:schemeClr val="accent3">
                    <a:lumMod val="20000"/>
                    <a:lumOff val="80000"/>
                  </a:schemeClr>
                </a:solidFill>
              </a:rPr>
              <a:t>活用術</a:t>
            </a:r>
            <a:endParaRPr lang="en-US" altLang="ja-JP" sz="5400" dirty="0" smtClean="0">
              <a:solidFill>
                <a:schemeClr val="accent3">
                  <a:lumMod val="20000"/>
                  <a:lumOff val="80000"/>
                </a:schemeClr>
              </a:solidFill>
            </a:endParaRPr>
          </a:p>
        </p:txBody>
      </p:sp>
    </p:spTree>
    <p:extLst>
      <p:ext uri="{BB962C8B-B14F-4D97-AF65-F5344CB8AC3E}">
        <p14:creationId xmlns:p14="http://schemas.microsoft.com/office/powerpoint/2010/main" val="36908114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476672"/>
            <a:ext cx="8041440" cy="1442674"/>
          </a:xfrm>
        </p:spPr>
        <p:txBody>
          <a:bodyPr/>
          <a:lstStyle/>
          <a:p>
            <a:r>
              <a:rPr lang="en-US" altLang="ja-JP" dirty="0" smtClean="0"/>
              <a:t>(1/3)</a:t>
            </a:r>
            <a:br>
              <a:rPr lang="en-US" altLang="ja-JP" dirty="0" smtClean="0"/>
            </a:br>
            <a:r>
              <a:rPr lang="ja-JP" altLang="en-US" dirty="0" smtClean="0"/>
              <a:t>ブランチ分けと</a:t>
            </a:r>
            <a:r>
              <a:rPr lang="ja-JP" altLang="en-US" dirty="0"/>
              <a:t>マージ</a:t>
            </a:r>
            <a:endParaRPr kumimoji="1" lang="ja-JP" altLang="en-US" dirty="0"/>
          </a:p>
        </p:txBody>
      </p:sp>
      <p:sp>
        <p:nvSpPr>
          <p:cNvPr id="6" name="テキスト ボックス 5"/>
          <p:cNvSpPr txBox="1"/>
          <p:nvPr/>
        </p:nvSpPr>
        <p:spPr>
          <a:xfrm>
            <a:off x="955482" y="1916832"/>
            <a:ext cx="7342642" cy="1200329"/>
          </a:xfrm>
          <a:prstGeom prst="rect">
            <a:avLst/>
          </a:prstGeom>
          <a:noFill/>
        </p:spPr>
        <p:txBody>
          <a:bodyPr wrap="square" rtlCol="0">
            <a:spAutoFit/>
          </a:bodyPr>
          <a:lstStyle/>
          <a:p>
            <a:r>
              <a:rPr lang="ja-JP" altLang="en-US" dirty="0" smtClean="0"/>
              <a:t>チームで同一のプログラムに変更を加える時はブランチ分けという手法を用いるとよい。</a:t>
            </a:r>
            <a:r>
              <a:rPr lang="en-US" altLang="ja-JP" dirty="0" smtClean="0"/>
              <a:t/>
            </a:r>
            <a:br>
              <a:rPr lang="en-US" altLang="ja-JP" dirty="0" smtClean="0"/>
            </a:br>
            <a:r>
              <a:rPr lang="en-US" altLang="ja-JP" dirty="0" smtClean="0"/>
              <a:t>※</a:t>
            </a:r>
            <a:r>
              <a:rPr lang="ja-JP" altLang="en-US" dirty="0" err="1" smtClean="0"/>
              <a:t>詳しくを</a:t>
            </a:r>
            <a:r>
              <a:rPr lang="ja-JP" altLang="en-US" dirty="0" smtClean="0"/>
              <a:t>ここを参照↓</a:t>
            </a:r>
            <a:endParaRPr lang="en-US" altLang="ja-JP" dirty="0" smtClean="0"/>
          </a:p>
          <a:p>
            <a:r>
              <a:rPr lang="en-US" altLang="ja-JP" dirty="0">
                <a:hlinkClick r:id="rId2"/>
              </a:rPr>
              <a:t>http://www.slideshare.net/kotas/git-15276118</a:t>
            </a:r>
            <a:endParaRPr kumimoji="1" lang="ja-JP" altLang="en-US" dirty="0"/>
          </a:p>
        </p:txBody>
      </p:sp>
      <p:sp>
        <p:nvSpPr>
          <p:cNvPr id="8" name="正方形/長方形 7"/>
          <p:cNvSpPr/>
          <p:nvPr/>
        </p:nvSpPr>
        <p:spPr>
          <a:xfrm>
            <a:off x="955482" y="3520773"/>
            <a:ext cx="7344816" cy="55629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 </a:t>
            </a:r>
            <a:r>
              <a:rPr lang="en-US" altLang="ja-JP" dirty="0" err="1"/>
              <a:t>git</a:t>
            </a:r>
            <a:r>
              <a:rPr lang="en-US" altLang="ja-JP" dirty="0"/>
              <a:t> branch</a:t>
            </a:r>
          </a:p>
          <a:p>
            <a:r>
              <a:rPr lang="en-US" altLang="ja-JP" dirty="0"/>
              <a:t>* master</a:t>
            </a:r>
          </a:p>
        </p:txBody>
      </p:sp>
      <p:sp>
        <p:nvSpPr>
          <p:cNvPr id="9" name="テキスト ボックス 8"/>
          <p:cNvSpPr txBox="1"/>
          <p:nvPr/>
        </p:nvSpPr>
        <p:spPr>
          <a:xfrm>
            <a:off x="986292" y="3117161"/>
            <a:ext cx="7335460" cy="369332"/>
          </a:xfrm>
          <a:prstGeom prst="rect">
            <a:avLst/>
          </a:prstGeom>
          <a:noFill/>
        </p:spPr>
        <p:txBody>
          <a:bodyPr wrap="square" rtlCol="0">
            <a:spAutoFit/>
          </a:bodyPr>
          <a:lstStyle/>
          <a:p>
            <a:r>
              <a:rPr lang="ja-JP" altLang="en-US" dirty="0"/>
              <a:t>今</a:t>
            </a:r>
            <a:r>
              <a:rPr lang="ja-JP" altLang="en-US" dirty="0" smtClean="0"/>
              <a:t>あるブランチを確認する</a:t>
            </a:r>
            <a:endParaRPr kumimoji="1" lang="ja-JP" altLang="en-US" dirty="0"/>
          </a:p>
        </p:txBody>
      </p:sp>
      <p:sp>
        <p:nvSpPr>
          <p:cNvPr id="10" name="正方形/長方形 9"/>
          <p:cNvSpPr/>
          <p:nvPr/>
        </p:nvSpPr>
        <p:spPr>
          <a:xfrm>
            <a:off x="986292" y="3798922"/>
            <a:ext cx="1281452" cy="2781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2267744" y="3937997"/>
            <a:ext cx="576064" cy="355099"/>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865657" y="4117558"/>
            <a:ext cx="5417551" cy="646331"/>
          </a:xfrm>
          <a:prstGeom prst="rect">
            <a:avLst/>
          </a:prstGeom>
          <a:noFill/>
        </p:spPr>
        <p:txBody>
          <a:bodyPr wrap="square" rtlCol="0">
            <a:spAutoFit/>
          </a:bodyPr>
          <a:lstStyle/>
          <a:p>
            <a:r>
              <a:rPr lang="ja-JP" altLang="en-US" dirty="0"/>
              <a:t>今</a:t>
            </a:r>
            <a:r>
              <a:rPr lang="ja-JP" altLang="en-US" dirty="0" smtClean="0"/>
              <a:t>は</a:t>
            </a:r>
            <a:r>
              <a:rPr lang="en-US" altLang="ja-JP" dirty="0" smtClean="0"/>
              <a:t>master</a:t>
            </a:r>
            <a:r>
              <a:rPr lang="ja-JP" altLang="en-US" dirty="0" smtClean="0"/>
              <a:t>しかブランチがありません。</a:t>
            </a:r>
            <a:endParaRPr lang="en-US" altLang="ja-JP" dirty="0" smtClean="0"/>
          </a:p>
          <a:p>
            <a:r>
              <a:rPr kumimoji="1" lang="en-US" altLang="ja-JP" dirty="0" smtClean="0"/>
              <a:t>*</a:t>
            </a:r>
            <a:r>
              <a:rPr kumimoji="1" lang="ja-JP" altLang="en-US" dirty="0" smtClean="0"/>
              <a:t>が着いているのは今いるブランチという意味です</a:t>
            </a:r>
            <a:endParaRPr kumimoji="1" lang="ja-JP" altLang="en-US" dirty="0"/>
          </a:p>
        </p:txBody>
      </p:sp>
      <p:sp>
        <p:nvSpPr>
          <p:cNvPr id="19" name="テキスト ボックス 18"/>
          <p:cNvSpPr txBox="1"/>
          <p:nvPr/>
        </p:nvSpPr>
        <p:spPr>
          <a:xfrm>
            <a:off x="986292" y="4598169"/>
            <a:ext cx="7335460" cy="369332"/>
          </a:xfrm>
          <a:prstGeom prst="rect">
            <a:avLst/>
          </a:prstGeom>
          <a:noFill/>
        </p:spPr>
        <p:txBody>
          <a:bodyPr wrap="square" rtlCol="0">
            <a:spAutoFit/>
          </a:bodyPr>
          <a:lstStyle/>
          <a:p>
            <a:r>
              <a:rPr lang="ja-JP" altLang="en-US" dirty="0"/>
              <a:t>ブランチ</a:t>
            </a:r>
            <a:r>
              <a:rPr lang="ja-JP" altLang="en-US" dirty="0" smtClean="0"/>
              <a:t>を追加する</a:t>
            </a:r>
            <a:endParaRPr kumimoji="1" lang="ja-JP" altLang="en-US" dirty="0"/>
          </a:p>
        </p:txBody>
      </p:sp>
      <p:sp>
        <p:nvSpPr>
          <p:cNvPr id="20" name="正方形/長方形 19"/>
          <p:cNvSpPr/>
          <p:nvPr/>
        </p:nvSpPr>
        <p:spPr>
          <a:xfrm>
            <a:off x="955482" y="4975494"/>
            <a:ext cx="7344816" cy="133959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a:t>git</a:t>
            </a:r>
            <a:r>
              <a:rPr lang="en-US" altLang="ja-JP" dirty="0"/>
              <a:t> branch </a:t>
            </a:r>
            <a:r>
              <a:rPr lang="en-US" altLang="ja-JP" dirty="0" err="1" smtClean="0"/>
              <a:t>dennshichi</a:t>
            </a:r>
            <a:endParaRPr lang="en-US" altLang="ja-JP" dirty="0" smtClean="0"/>
          </a:p>
          <a:p>
            <a:r>
              <a:rPr lang="en-US" altLang="ja-JP" dirty="0"/>
              <a:t>$ </a:t>
            </a:r>
            <a:r>
              <a:rPr lang="en-US" altLang="ja-JP" dirty="0" err="1"/>
              <a:t>git</a:t>
            </a:r>
            <a:r>
              <a:rPr lang="en-US" altLang="ja-JP" dirty="0"/>
              <a:t> branch</a:t>
            </a:r>
          </a:p>
          <a:p>
            <a:r>
              <a:rPr lang="en-US" altLang="ja-JP" dirty="0"/>
              <a:t>  </a:t>
            </a:r>
            <a:r>
              <a:rPr lang="en-US" altLang="ja-JP" dirty="0" err="1"/>
              <a:t>dennshichi</a:t>
            </a:r>
            <a:endParaRPr lang="en-US" altLang="ja-JP" dirty="0"/>
          </a:p>
          <a:p>
            <a:r>
              <a:rPr lang="en-US" altLang="ja-JP" dirty="0"/>
              <a:t>* master</a:t>
            </a:r>
          </a:p>
          <a:p>
            <a:endParaRPr lang="en-US" altLang="ja-JP" dirty="0"/>
          </a:p>
        </p:txBody>
      </p:sp>
      <p:sp>
        <p:nvSpPr>
          <p:cNvPr id="21" name="正方形/長方形 20"/>
          <p:cNvSpPr/>
          <p:nvPr/>
        </p:nvSpPr>
        <p:spPr>
          <a:xfrm>
            <a:off x="969427" y="5515911"/>
            <a:ext cx="1365651" cy="2781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11"/>
          <p:cNvCxnSpPr/>
          <p:nvPr/>
        </p:nvCxnSpPr>
        <p:spPr>
          <a:xfrm>
            <a:off x="2335078" y="5654986"/>
            <a:ext cx="576064" cy="355099"/>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2882747" y="5776680"/>
            <a:ext cx="5417551" cy="369332"/>
          </a:xfrm>
          <a:prstGeom prst="rect">
            <a:avLst/>
          </a:prstGeom>
          <a:noFill/>
        </p:spPr>
        <p:txBody>
          <a:bodyPr wrap="square" rtlCol="0">
            <a:spAutoFit/>
          </a:bodyPr>
          <a:lstStyle/>
          <a:p>
            <a:r>
              <a:rPr lang="en-US" altLang="ja-JP" dirty="0" err="1" smtClean="0"/>
              <a:t>dennshichi</a:t>
            </a:r>
            <a:r>
              <a:rPr lang="ja-JP" altLang="en-US" dirty="0" smtClean="0"/>
              <a:t>というブランチが追加されました。</a:t>
            </a:r>
            <a:endParaRPr lang="en-US" altLang="ja-JP" dirty="0" smtClean="0"/>
          </a:p>
        </p:txBody>
      </p:sp>
    </p:spTree>
    <p:extLst>
      <p:ext uri="{BB962C8B-B14F-4D97-AF65-F5344CB8AC3E}">
        <p14:creationId xmlns:p14="http://schemas.microsoft.com/office/powerpoint/2010/main" val="1191635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476672"/>
            <a:ext cx="8041440" cy="1442674"/>
          </a:xfrm>
        </p:spPr>
        <p:txBody>
          <a:bodyPr/>
          <a:lstStyle/>
          <a:p>
            <a:r>
              <a:rPr lang="en-US" altLang="ja-JP" dirty="0" smtClean="0"/>
              <a:t>(2/3)</a:t>
            </a:r>
            <a:br>
              <a:rPr lang="en-US" altLang="ja-JP" dirty="0" smtClean="0"/>
            </a:br>
            <a:r>
              <a:rPr lang="ja-JP" altLang="en-US" dirty="0" smtClean="0"/>
              <a:t>ブランチ分けと</a:t>
            </a:r>
            <a:r>
              <a:rPr lang="ja-JP" altLang="en-US" dirty="0"/>
              <a:t>マージ</a:t>
            </a:r>
            <a:endParaRPr kumimoji="1" lang="ja-JP" altLang="en-US" dirty="0"/>
          </a:p>
        </p:txBody>
      </p:sp>
      <p:sp>
        <p:nvSpPr>
          <p:cNvPr id="8" name="正方形/長方形 7"/>
          <p:cNvSpPr/>
          <p:nvPr/>
        </p:nvSpPr>
        <p:spPr>
          <a:xfrm>
            <a:off x="967205" y="2371911"/>
            <a:ext cx="7344816" cy="192118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 </a:t>
            </a:r>
            <a:r>
              <a:rPr lang="en-US" altLang="ja-JP" dirty="0" err="1"/>
              <a:t>git</a:t>
            </a:r>
            <a:r>
              <a:rPr lang="en-US" altLang="ja-JP" dirty="0"/>
              <a:t> checkout </a:t>
            </a:r>
            <a:r>
              <a:rPr lang="en-US" altLang="ja-JP" dirty="0" err="1"/>
              <a:t>yamashita</a:t>
            </a:r>
            <a:endParaRPr lang="en-US" altLang="ja-JP" dirty="0"/>
          </a:p>
          <a:p>
            <a:r>
              <a:rPr lang="en-US" altLang="ja-JP" dirty="0"/>
              <a:t>Switched to branch </a:t>
            </a:r>
            <a:r>
              <a:rPr lang="en-US" altLang="ja-JP" dirty="0" smtClean="0"/>
              <a:t>'</a:t>
            </a:r>
            <a:r>
              <a:rPr lang="en-US" altLang="ja-JP" dirty="0" err="1" smtClean="0"/>
              <a:t>yamashita</a:t>
            </a:r>
            <a:r>
              <a:rPr lang="en-US" altLang="ja-JP" dirty="0" smtClean="0"/>
              <a:t>‘</a:t>
            </a:r>
          </a:p>
          <a:p>
            <a:r>
              <a:rPr lang="en-US" altLang="ja-JP" dirty="0"/>
              <a:t>$ </a:t>
            </a:r>
            <a:r>
              <a:rPr lang="en-US" altLang="ja-JP" dirty="0" err="1"/>
              <a:t>git</a:t>
            </a:r>
            <a:r>
              <a:rPr lang="en-US" altLang="ja-JP" dirty="0"/>
              <a:t> branch</a:t>
            </a:r>
          </a:p>
          <a:p>
            <a:r>
              <a:rPr lang="en-US" altLang="ja-JP" dirty="0"/>
              <a:t>  </a:t>
            </a:r>
            <a:r>
              <a:rPr lang="en-US" altLang="ja-JP" dirty="0" err="1"/>
              <a:t>dennshichi</a:t>
            </a:r>
            <a:endParaRPr lang="en-US" altLang="ja-JP" dirty="0"/>
          </a:p>
          <a:p>
            <a:r>
              <a:rPr lang="en-US" altLang="ja-JP" dirty="0"/>
              <a:t>  master</a:t>
            </a:r>
          </a:p>
          <a:p>
            <a:r>
              <a:rPr lang="en-US" altLang="ja-JP" dirty="0"/>
              <a:t>* </a:t>
            </a:r>
            <a:r>
              <a:rPr lang="en-US" altLang="ja-JP" dirty="0" err="1"/>
              <a:t>yamashita</a:t>
            </a:r>
            <a:endParaRPr lang="en-US" altLang="ja-JP" dirty="0"/>
          </a:p>
          <a:p>
            <a:endParaRPr lang="en-US" altLang="ja-JP" dirty="0"/>
          </a:p>
        </p:txBody>
      </p:sp>
      <p:sp>
        <p:nvSpPr>
          <p:cNvPr id="9" name="テキスト ボックス 8"/>
          <p:cNvSpPr txBox="1"/>
          <p:nvPr/>
        </p:nvSpPr>
        <p:spPr>
          <a:xfrm>
            <a:off x="986292" y="1988840"/>
            <a:ext cx="7335460" cy="369332"/>
          </a:xfrm>
          <a:prstGeom prst="rect">
            <a:avLst/>
          </a:prstGeom>
          <a:noFill/>
        </p:spPr>
        <p:txBody>
          <a:bodyPr wrap="square" rtlCol="0">
            <a:spAutoFit/>
          </a:bodyPr>
          <a:lstStyle/>
          <a:p>
            <a:r>
              <a:rPr lang="ja-JP" altLang="en-US" dirty="0"/>
              <a:t>今</a:t>
            </a:r>
            <a:r>
              <a:rPr lang="ja-JP" altLang="en-US" dirty="0" smtClean="0"/>
              <a:t>あるブランチ確認から別のブランチに移動する。</a:t>
            </a:r>
            <a:endParaRPr kumimoji="1" lang="ja-JP" altLang="en-US" dirty="0"/>
          </a:p>
        </p:txBody>
      </p:sp>
      <p:sp>
        <p:nvSpPr>
          <p:cNvPr id="10" name="正方形/長方形 9"/>
          <p:cNvSpPr/>
          <p:nvPr/>
        </p:nvSpPr>
        <p:spPr>
          <a:xfrm>
            <a:off x="1021679" y="3717032"/>
            <a:ext cx="1281452"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948840" y="4638454"/>
            <a:ext cx="5417551" cy="1477328"/>
          </a:xfrm>
          <a:prstGeom prst="rect">
            <a:avLst/>
          </a:prstGeom>
          <a:noFill/>
        </p:spPr>
        <p:txBody>
          <a:bodyPr wrap="square" rtlCol="0">
            <a:spAutoFit/>
          </a:bodyPr>
          <a:lstStyle/>
          <a:p>
            <a:r>
              <a:rPr lang="en-US" altLang="ja-JP" dirty="0" smtClean="0"/>
              <a:t>*</a:t>
            </a:r>
            <a:r>
              <a:rPr lang="ja-JP" altLang="en-US" dirty="0" smtClean="0"/>
              <a:t>が</a:t>
            </a:r>
            <a:r>
              <a:rPr lang="en-US" altLang="ja-JP" dirty="0" smtClean="0"/>
              <a:t>master</a:t>
            </a:r>
            <a:r>
              <a:rPr lang="ja-JP" altLang="en-US" dirty="0" smtClean="0"/>
              <a:t>ブランチから</a:t>
            </a:r>
            <a:r>
              <a:rPr lang="en-US" altLang="ja-JP" dirty="0" err="1" smtClean="0"/>
              <a:t>yamashita</a:t>
            </a:r>
            <a:r>
              <a:rPr lang="ja-JP" altLang="en-US" dirty="0" smtClean="0"/>
              <a:t>ブランチに移動していますね</a:t>
            </a:r>
            <a:endParaRPr lang="en-US" altLang="ja-JP" dirty="0" smtClean="0"/>
          </a:p>
          <a:p>
            <a:r>
              <a:rPr lang="en-US" altLang="ja-JP" dirty="0" smtClean="0"/>
              <a:t>※*</a:t>
            </a:r>
            <a:r>
              <a:rPr lang="ja-JP" altLang="en-US" dirty="0" smtClean="0"/>
              <a:t>があるところが現在のブランチ</a:t>
            </a:r>
            <a:endParaRPr lang="en-US" altLang="ja-JP" dirty="0" smtClean="0"/>
          </a:p>
          <a:p>
            <a:r>
              <a:rPr lang="ja-JP" altLang="en-US" dirty="0"/>
              <a:t>この状態</a:t>
            </a:r>
            <a:r>
              <a:rPr lang="ja-JP" altLang="en-US" dirty="0" smtClean="0"/>
              <a:t>になれば、ブランチが違うのでいくら変更を加えても</a:t>
            </a:r>
            <a:r>
              <a:rPr lang="en-US" altLang="ja-JP" dirty="0" smtClean="0"/>
              <a:t>OK</a:t>
            </a:r>
          </a:p>
        </p:txBody>
      </p:sp>
      <p:cxnSp>
        <p:nvCxnSpPr>
          <p:cNvPr id="14" name="直線矢印コネクタ 11"/>
          <p:cNvCxnSpPr/>
          <p:nvPr/>
        </p:nvCxnSpPr>
        <p:spPr>
          <a:xfrm>
            <a:off x="1331640" y="4077072"/>
            <a:ext cx="0"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336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476672"/>
            <a:ext cx="8041440" cy="1442674"/>
          </a:xfrm>
        </p:spPr>
        <p:txBody>
          <a:bodyPr/>
          <a:lstStyle/>
          <a:p>
            <a:r>
              <a:rPr lang="en-US" altLang="ja-JP" dirty="0" smtClean="0"/>
              <a:t>(2/3)</a:t>
            </a:r>
            <a:br>
              <a:rPr lang="en-US" altLang="ja-JP" dirty="0" smtClean="0"/>
            </a:br>
            <a:r>
              <a:rPr lang="ja-JP" altLang="en-US" dirty="0" smtClean="0"/>
              <a:t>ブランチ分けと</a:t>
            </a:r>
            <a:r>
              <a:rPr lang="ja-JP" altLang="en-US" dirty="0"/>
              <a:t>マージ</a:t>
            </a:r>
            <a:endParaRPr kumimoji="1" lang="ja-JP" altLang="en-US" dirty="0"/>
          </a:p>
        </p:txBody>
      </p:sp>
      <p:sp>
        <p:nvSpPr>
          <p:cNvPr id="6" name="テキスト ボックス 5"/>
          <p:cNvSpPr txBox="1"/>
          <p:nvPr/>
        </p:nvSpPr>
        <p:spPr>
          <a:xfrm>
            <a:off x="955482" y="1916832"/>
            <a:ext cx="7342642" cy="1200329"/>
          </a:xfrm>
          <a:prstGeom prst="rect">
            <a:avLst/>
          </a:prstGeom>
          <a:noFill/>
        </p:spPr>
        <p:txBody>
          <a:bodyPr wrap="square" rtlCol="0">
            <a:spAutoFit/>
          </a:bodyPr>
          <a:lstStyle/>
          <a:p>
            <a:r>
              <a:rPr lang="ja-JP" altLang="en-US" dirty="0" smtClean="0"/>
              <a:t>分けたブランチの内容を</a:t>
            </a:r>
            <a:r>
              <a:rPr lang="en-US" altLang="ja-JP" dirty="0" smtClean="0"/>
              <a:t>master</a:t>
            </a:r>
            <a:r>
              <a:rPr lang="ja-JP" altLang="en-US" dirty="0" smtClean="0"/>
              <a:t>ブランチやそのほかのブランチと統合するには</a:t>
            </a:r>
            <a:r>
              <a:rPr lang="en-US" altLang="ja-JP" dirty="0" smtClean="0"/>
              <a:t>merge</a:t>
            </a:r>
            <a:r>
              <a:rPr lang="ja-JP" altLang="en-US" dirty="0" smtClean="0"/>
              <a:t>というコマンドを用いる</a:t>
            </a:r>
            <a:r>
              <a:rPr lang="en-US" altLang="ja-JP" dirty="0" smtClean="0"/>
              <a:t/>
            </a:r>
            <a:br>
              <a:rPr lang="en-US" altLang="ja-JP" dirty="0" smtClean="0"/>
            </a:br>
            <a:r>
              <a:rPr lang="en-US" altLang="ja-JP" dirty="0" smtClean="0"/>
              <a:t>※</a:t>
            </a:r>
            <a:r>
              <a:rPr lang="ja-JP" altLang="en-US" dirty="0" err="1" smtClean="0"/>
              <a:t>詳しくを</a:t>
            </a:r>
            <a:r>
              <a:rPr lang="ja-JP" altLang="en-US" dirty="0" smtClean="0"/>
              <a:t>ここを参照↓</a:t>
            </a:r>
            <a:endParaRPr lang="en-US" altLang="ja-JP" dirty="0" smtClean="0"/>
          </a:p>
          <a:p>
            <a:r>
              <a:rPr lang="en-US" altLang="ja-JP" dirty="0">
                <a:hlinkClick r:id="rId2"/>
              </a:rPr>
              <a:t>http://www.slideshare.net/kotas/git-15276118</a:t>
            </a:r>
            <a:endParaRPr kumimoji="1" lang="ja-JP" altLang="en-US" dirty="0"/>
          </a:p>
        </p:txBody>
      </p:sp>
      <p:sp>
        <p:nvSpPr>
          <p:cNvPr id="8" name="正方形/長方形 7"/>
          <p:cNvSpPr/>
          <p:nvPr/>
        </p:nvSpPr>
        <p:spPr>
          <a:xfrm>
            <a:off x="955482" y="3520772"/>
            <a:ext cx="7344816" cy="214047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 </a:t>
            </a:r>
            <a:r>
              <a:rPr lang="en-US" altLang="ja-JP" dirty="0" err="1"/>
              <a:t>git</a:t>
            </a:r>
            <a:r>
              <a:rPr lang="en-US" altLang="ja-JP" dirty="0"/>
              <a:t> checkout </a:t>
            </a:r>
            <a:r>
              <a:rPr lang="en-US" altLang="ja-JP" dirty="0" err="1"/>
              <a:t>dennshichi</a:t>
            </a:r>
            <a:endParaRPr lang="en-US" altLang="ja-JP" dirty="0"/>
          </a:p>
          <a:p>
            <a:r>
              <a:rPr lang="en-US" altLang="ja-JP" dirty="0"/>
              <a:t>Switched to branch </a:t>
            </a:r>
            <a:r>
              <a:rPr lang="en-US" altLang="ja-JP" dirty="0" smtClean="0"/>
              <a:t>'</a:t>
            </a:r>
            <a:r>
              <a:rPr lang="en-US" altLang="ja-JP" dirty="0" err="1" smtClean="0"/>
              <a:t>dennshichi</a:t>
            </a:r>
            <a:r>
              <a:rPr lang="en-US" altLang="ja-JP" dirty="0" smtClean="0"/>
              <a:t>‘</a:t>
            </a:r>
          </a:p>
          <a:p>
            <a:r>
              <a:rPr lang="en-US" altLang="ja-JP" dirty="0"/>
              <a:t>$ </a:t>
            </a:r>
            <a:r>
              <a:rPr lang="en-US" altLang="ja-JP" dirty="0" err="1"/>
              <a:t>git</a:t>
            </a:r>
            <a:r>
              <a:rPr lang="en-US" altLang="ja-JP" dirty="0"/>
              <a:t> merge </a:t>
            </a:r>
            <a:r>
              <a:rPr lang="en-US" altLang="ja-JP" dirty="0" err="1"/>
              <a:t>yamashita</a:t>
            </a:r>
            <a:endParaRPr lang="en-US" altLang="ja-JP" dirty="0"/>
          </a:p>
          <a:p>
            <a:r>
              <a:rPr lang="en-US" altLang="ja-JP" dirty="0"/>
              <a:t>Updating 8da9637..2e4cc4d</a:t>
            </a:r>
          </a:p>
          <a:p>
            <a:r>
              <a:rPr lang="en-US" altLang="ja-JP" dirty="0"/>
              <a:t>Fast-forward</a:t>
            </a:r>
          </a:p>
          <a:p>
            <a:r>
              <a:rPr lang="en-US" altLang="ja-JP" dirty="0"/>
              <a:t> </a:t>
            </a:r>
            <a:r>
              <a:rPr lang="en-US" altLang="ja-JP" dirty="0" err="1"/>
              <a:t>test.c</a:t>
            </a:r>
            <a:r>
              <a:rPr lang="en-US" altLang="ja-JP" dirty="0"/>
              <a:t> |    2 +-</a:t>
            </a:r>
          </a:p>
          <a:p>
            <a:r>
              <a:rPr lang="en-US" altLang="ja-JP" dirty="0"/>
              <a:t> 1 files changed, 1 insertions(+), 1 deletions(-)</a:t>
            </a:r>
          </a:p>
          <a:p>
            <a:endParaRPr lang="en-US" altLang="ja-JP" dirty="0"/>
          </a:p>
        </p:txBody>
      </p:sp>
      <p:sp>
        <p:nvSpPr>
          <p:cNvPr id="9" name="テキスト ボックス 8"/>
          <p:cNvSpPr txBox="1"/>
          <p:nvPr/>
        </p:nvSpPr>
        <p:spPr>
          <a:xfrm>
            <a:off x="986292" y="3117161"/>
            <a:ext cx="7335460" cy="369332"/>
          </a:xfrm>
          <a:prstGeom prst="rect">
            <a:avLst/>
          </a:prstGeom>
          <a:noFill/>
        </p:spPr>
        <p:txBody>
          <a:bodyPr wrap="square" rtlCol="0">
            <a:spAutoFit/>
          </a:bodyPr>
          <a:lstStyle/>
          <a:p>
            <a:r>
              <a:rPr kumimoji="1" lang="en-US" altLang="ja-JP" dirty="0" err="1" smtClean="0"/>
              <a:t>dennshichi</a:t>
            </a:r>
            <a:r>
              <a:rPr kumimoji="1" lang="ja-JP" altLang="en-US" dirty="0" smtClean="0"/>
              <a:t>と</a:t>
            </a:r>
            <a:r>
              <a:rPr lang="en-US" altLang="ja-JP" dirty="0" err="1" smtClean="0"/>
              <a:t>yamashita</a:t>
            </a:r>
            <a:r>
              <a:rPr kumimoji="1" lang="ja-JP" altLang="en-US" dirty="0" smtClean="0"/>
              <a:t>ブランチを統合する</a:t>
            </a:r>
            <a:endParaRPr kumimoji="1" lang="ja-JP" altLang="en-US" dirty="0"/>
          </a:p>
        </p:txBody>
      </p:sp>
      <p:sp>
        <p:nvSpPr>
          <p:cNvPr id="21" name="正方形/長方形 20"/>
          <p:cNvSpPr/>
          <p:nvPr/>
        </p:nvSpPr>
        <p:spPr>
          <a:xfrm>
            <a:off x="971974" y="4343922"/>
            <a:ext cx="4752154" cy="11826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矢印コネクタ 3"/>
          <p:cNvCxnSpPr>
            <a:stCxn id="21" idx="2"/>
          </p:cNvCxnSpPr>
          <p:nvPr/>
        </p:nvCxnSpPr>
        <p:spPr>
          <a:xfrm>
            <a:off x="3348051" y="5526524"/>
            <a:ext cx="0" cy="17537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955482" y="5701898"/>
            <a:ext cx="7311832" cy="923330"/>
          </a:xfrm>
          <a:prstGeom prst="rect">
            <a:avLst/>
          </a:prstGeom>
          <a:noFill/>
        </p:spPr>
        <p:txBody>
          <a:bodyPr wrap="square" rtlCol="0">
            <a:spAutoFit/>
          </a:bodyPr>
          <a:lstStyle/>
          <a:p>
            <a:r>
              <a:rPr kumimoji="1" lang="ja-JP" altLang="en-US" dirty="0" smtClean="0"/>
              <a:t>変更元のブランチへ移動した後に変更を加えたブランチを</a:t>
            </a:r>
            <a:r>
              <a:rPr kumimoji="1" lang="en-US" altLang="ja-JP" dirty="0" smtClean="0"/>
              <a:t>merge</a:t>
            </a:r>
            <a:r>
              <a:rPr kumimoji="1" lang="ja-JP" altLang="en-US" dirty="0" smtClean="0"/>
              <a:t>で取り込みます。</a:t>
            </a:r>
            <a:r>
              <a:rPr lang="en-US" altLang="ja-JP" dirty="0" smtClean="0"/>
              <a:t>master</a:t>
            </a:r>
            <a:r>
              <a:rPr lang="ja-JP" altLang="en-US" dirty="0" smtClean="0"/>
              <a:t>にマージする前にマージ用のブランチを一個作っておくと</a:t>
            </a:r>
            <a:r>
              <a:rPr lang="en-US" altLang="ja-JP" dirty="0" smtClean="0"/>
              <a:t>master</a:t>
            </a:r>
            <a:r>
              <a:rPr lang="ja-JP" altLang="en-US" dirty="0" smtClean="0"/>
              <a:t>ブランチが安全になります。</a:t>
            </a:r>
            <a:endParaRPr lang="en-US" altLang="ja-JP" dirty="0" smtClean="0"/>
          </a:p>
        </p:txBody>
      </p:sp>
    </p:spTree>
    <p:extLst>
      <p:ext uri="{BB962C8B-B14F-4D97-AF65-F5344CB8AC3E}">
        <p14:creationId xmlns:p14="http://schemas.microsoft.com/office/powerpoint/2010/main" val="3342096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14"/>
            <a:ext cx="9144000" cy="5143500"/>
          </a:xfrm>
          <a:prstGeom prst="rect">
            <a:avLst/>
          </a:prstGeom>
        </p:spPr>
      </p:pic>
      <p:sp>
        <p:nvSpPr>
          <p:cNvPr id="7" name="テキスト ボックス 6"/>
          <p:cNvSpPr txBox="1"/>
          <p:nvPr/>
        </p:nvSpPr>
        <p:spPr>
          <a:xfrm>
            <a:off x="53753" y="5445224"/>
            <a:ext cx="9036495" cy="1107996"/>
          </a:xfrm>
          <a:prstGeom prst="rect">
            <a:avLst/>
          </a:prstGeom>
          <a:noFill/>
        </p:spPr>
        <p:txBody>
          <a:bodyPr wrap="square" rtlCol="0">
            <a:spAutoFit/>
          </a:bodyPr>
          <a:lstStyle/>
          <a:p>
            <a:r>
              <a:rPr kumimoji="1" lang="en-US" altLang="ja-JP" sz="6600" dirty="0" err="1" smtClean="0"/>
              <a:t>Git</a:t>
            </a:r>
            <a:r>
              <a:rPr kumimoji="1" lang="ja-JP" altLang="en-US" sz="6600" dirty="0" err="1" smtClean="0"/>
              <a:t>で</a:t>
            </a:r>
            <a:r>
              <a:rPr kumimoji="1" lang="ja-JP" altLang="en-US" sz="6600" dirty="0" smtClean="0"/>
              <a:t>よく使うコマンド</a:t>
            </a:r>
            <a:endParaRPr kumimoji="1" lang="ja-JP" altLang="en-US" sz="6600" dirty="0"/>
          </a:p>
        </p:txBody>
      </p:sp>
    </p:spTree>
    <p:extLst>
      <p:ext uri="{BB962C8B-B14F-4D97-AF65-F5344CB8AC3E}">
        <p14:creationId xmlns:p14="http://schemas.microsoft.com/office/powerpoint/2010/main" val="38096808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よく使うコマンド</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err="1" smtClean="0"/>
              <a:t>init</a:t>
            </a:r>
            <a:r>
              <a:rPr lang="en-US" altLang="ja-JP" dirty="0" smtClean="0"/>
              <a:t> 	add	commit	push	clone	branch		checkout	fetch	merge		rebase		pull	status	</a:t>
            </a:r>
            <a:r>
              <a:rPr lang="en-US" altLang="ja-JP" dirty="0" err="1" smtClean="0"/>
              <a:t>rm</a:t>
            </a:r>
            <a:r>
              <a:rPr lang="en-US" altLang="ja-JP" dirty="0" smtClean="0"/>
              <a:t>		reset	remote	tag		log		</a:t>
            </a:r>
            <a:endParaRPr kumimoji="1" lang="ja-JP" altLang="en-US" dirty="0"/>
          </a:p>
        </p:txBody>
      </p:sp>
      <p:sp>
        <p:nvSpPr>
          <p:cNvPr id="4" name="テキスト ボックス 3"/>
          <p:cNvSpPr txBox="1"/>
          <p:nvPr/>
        </p:nvSpPr>
        <p:spPr>
          <a:xfrm>
            <a:off x="919949" y="3645024"/>
            <a:ext cx="7293984" cy="369332"/>
          </a:xfrm>
          <a:prstGeom prst="rect">
            <a:avLst/>
          </a:prstGeom>
          <a:noFill/>
        </p:spPr>
        <p:txBody>
          <a:bodyPr wrap="none" rtlCol="0">
            <a:spAutoFit/>
          </a:bodyPr>
          <a:lstStyle/>
          <a:p>
            <a:r>
              <a:rPr kumimoji="1" lang="ja-JP" altLang="en-US" dirty="0" smtClean="0"/>
              <a:t>＊すべては補足してないので、詳しくは最後のスライドの</a:t>
            </a:r>
            <a:r>
              <a:rPr kumimoji="1" lang="en-US" altLang="ja-JP" dirty="0" smtClean="0"/>
              <a:t>URL</a:t>
            </a:r>
            <a:r>
              <a:rPr kumimoji="1" lang="ja-JP" altLang="en-US" dirty="0" smtClean="0"/>
              <a:t>を参照</a:t>
            </a:r>
            <a:endParaRPr kumimoji="1" lang="ja-JP" altLang="en-US" dirty="0"/>
          </a:p>
        </p:txBody>
      </p:sp>
    </p:spTree>
    <p:extLst>
      <p:ext uri="{BB962C8B-B14F-4D97-AF65-F5344CB8AC3E}">
        <p14:creationId xmlns:p14="http://schemas.microsoft.com/office/powerpoint/2010/main" val="37422415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err="1" smtClean="0"/>
              <a:t>init</a:t>
            </a:r>
            <a:r>
              <a:rPr kumimoji="1" lang="en-US" altLang="ja-JP" sz="3600" dirty="0" smtClean="0"/>
              <a:t/>
            </a:r>
            <a:br>
              <a:rPr kumimoji="1" lang="en-US" altLang="ja-JP" sz="3600" dirty="0" smtClean="0"/>
            </a:br>
            <a:r>
              <a:rPr kumimoji="1" lang="ja-JP" altLang="en-US" sz="3600" dirty="0" smtClean="0"/>
              <a:t>現在の場所にリポジトリを作成する</a:t>
            </a:r>
            <a:endParaRPr kumimoji="1" lang="ja-JP" altLang="en-US" sz="3600" dirty="0"/>
          </a:p>
        </p:txBody>
      </p:sp>
      <p:sp>
        <p:nvSpPr>
          <p:cNvPr id="4" name="正方形/長方形 3"/>
          <p:cNvSpPr/>
          <p:nvPr/>
        </p:nvSpPr>
        <p:spPr>
          <a:xfrm>
            <a:off x="949332" y="1844824"/>
            <a:ext cx="7344816" cy="86409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mkdir</a:t>
            </a:r>
            <a:r>
              <a:rPr lang="en-US" altLang="ja-JP" dirty="0" smtClean="0"/>
              <a:t> test</a:t>
            </a:r>
          </a:p>
          <a:p>
            <a:r>
              <a:rPr lang="en-US" altLang="ja-JP" dirty="0" smtClean="0"/>
              <a:t>$ cd test</a:t>
            </a:r>
          </a:p>
          <a:p>
            <a:r>
              <a:rPr lang="en-US" altLang="ja-JP" dirty="0" smtClean="0"/>
              <a:t>$ </a:t>
            </a:r>
            <a:r>
              <a:rPr lang="en-US" altLang="ja-JP" dirty="0" err="1" smtClean="0"/>
              <a:t>git</a:t>
            </a:r>
            <a:r>
              <a:rPr lang="en-US" altLang="ja-JP" dirty="0" smtClean="0"/>
              <a:t> </a:t>
            </a:r>
            <a:r>
              <a:rPr lang="en-US" altLang="ja-JP" dirty="0" err="1" smtClean="0"/>
              <a:t>init</a:t>
            </a:r>
            <a:endParaRPr lang="en-US" altLang="ja-JP" dirty="0"/>
          </a:p>
        </p:txBody>
      </p:sp>
    </p:spTree>
    <p:extLst>
      <p:ext uri="{BB962C8B-B14F-4D97-AF65-F5344CB8AC3E}">
        <p14:creationId xmlns:p14="http://schemas.microsoft.com/office/powerpoint/2010/main" val="29733336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69360"/>
          </a:xfrm>
          <a:prstGeom prst="rect">
            <a:avLst/>
          </a:prstGeom>
        </p:spPr>
      </p:pic>
      <p:sp>
        <p:nvSpPr>
          <p:cNvPr id="5" name="テキスト ボックス 4"/>
          <p:cNvSpPr txBox="1"/>
          <p:nvPr/>
        </p:nvSpPr>
        <p:spPr>
          <a:xfrm>
            <a:off x="1547664" y="4725144"/>
            <a:ext cx="6336704" cy="1015663"/>
          </a:xfrm>
          <a:prstGeom prst="rect">
            <a:avLst/>
          </a:prstGeom>
          <a:noFill/>
        </p:spPr>
        <p:txBody>
          <a:bodyPr wrap="square" rtlCol="0">
            <a:spAutoFit/>
          </a:bodyPr>
          <a:lstStyle/>
          <a:p>
            <a:r>
              <a:rPr kumimoji="1" lang="en-US" altLang="ja-JP" sz="6000" dirty="0" err="1" smtClean="0"/>
              <a:t>Git</a:t>
            </a:r>
            <a:r>
              <a:rPr kumimoji="1" lang="ja-JP" altLang="en-US" sz="6000" dirty="0" smtClean="0"/>
              <a:t>のはじめかた</a:t>
            </a:r>
            <a:endParaRPr kumimoji="1" lang="en-US" altLang="ja-JP" sz="6000" dirty="0" smtClean="0"/>
          </a:p>
        </p:txBody>
      </p:sp>
    </p:spTree>
    <p:extLst>
      <p:ext uri="{BB962C8B-B14F-4D97-AF65-F5344CB8AC3E}">
        <p14:creationId xmlns:p14="http://schemas.microsoft.com/office/powerpoint/2010/main" val="3888984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629620" y="404664"/>
            <a:ext cx="8041440" cy="1442674"/>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8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dirty="0" smtClean="0"/>
              <a:t>add</a:t>
            </a:r>
          </a:p>
          <a:p>
            <a:r>
              <a:rPr lang="ja-JP" altLang="en-US" sz="3600" dirty="0" smtClean="0"/>
              <a:t>対象をバージョン管理に追加する</a:t>
            </a:r>
            <a:endParaRPr lang="ja-JP" altLang="en-US" sz="3600" dirty="0"/>
          </a:p>
        </p:txBody>
      </p:sp>
      <p:sp>
        <p:nvSpPr>
          <p:cNvPr id="5" name="正方形/長方形 4"/>
          <p:cNvSpPr/>
          <p:nvPr/>
        </p:nvSpPr>
        <p:spPr>
          <a:xfrm>
            <a:off x="827584" y="2204864"/>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add</a:t>
            </a:r>
            <a:r>
              <a:rPr lang="ja-JP" altLang="en-US" dirty="0"/>
              <a:t> </a:t>
            </a:r>
            <a:r>
              <a:rPr lang="en-US" altLang="ja-JP" dirty="0" smtClean="0"/>
              <a:t>**/*.c</a:t>
            </a:r>
          </a:p>
        </p:txBody>
      </p:sp>
      <p:sp>
        <p:nvSpPr>
          <p:cNvPr id="6" name="テキスト ボックス 5"/>
          <p:cNvSpPr txBox="1"/>
          <p:nvPr/>
        </p:nvSpPr>
        <p:spPr>
          <a:xfrm>
            <a:off x="827584" y="1835532"/>
            <a:ext cx="2492990" cy="369332"/>
          </a:xfrm>
          <a:prstGeom prst="rect">
            <a:avLst/>
          </a:prstGeom>
          <a:noFill/>
        </p:spPr>
        <p:txBody>
          <a:bodyPr wrap="none" rtlCol="0">
            <a:spAutoFit/>
          </a:bodyPr>
          <a:lstStyle/>
          <a:p>
            <a:r>
              <a:rPr lang="ja-JP" altLang="en-US" dirty="0" smtClean="0"/>
              <a:t>ワイルドカードを使う</a:t>
            </a:r>
            <a:endParaRPr kumimoji="1" lang="ja-JP" altLang="en-US" dirty="0"/>
          </a:p>
        </p:txBody>
      </p:sp>
      <p:sp>
        <p:nvSpPr>
          <p:cNvPr id="7" name="正方形/長方形 6"/>
          <p:cNvSpPr/>
          <p:nvPr/>
        </p:nvSpPr>
        <p:spPr>
          <a:xfrm>
            <a:off x="846967" y="2889939"/>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add</a:t>
            </a:r>
            <a:r>
              <a:rPr lang="ja-JP" altLang="en-US" dirty="0"/>
              <a:t> </a:t>
            </a:r>
            <a:r>
              <a:rPr lang="en-US" altLang="ja-JP" dirty="0" smtClean="0"/>
              <a:t>–f </a:t>
            </a:r>
            <a:r>
              <a:rPr lang="en-US" altLang="ja-JP" dirty="0" err="1" smtClean="0"/>
              <a:t>test.c</a:t>
            </a:r>
            <a:endParaRPr lang="en-US" altLang="ja-JP" dirty="0" smtClean="0"/>
          </a:p>
        </p:txBody>
      </p:sp>
      <p:sp>
        <p:nvSpPr>
          <p:cNvPr id="8" name="テキスト ボックス 7"/>
          <p:cNvSpPr txBox="1"/>
          <p:nvPr/>
        </p:nvSpPr>
        <p:spPr>
          <a:xfrm>
            <a:off x="846967" y="2520607"/>
            <a:ext cx="1569660" cy="369332"/>
          </a:xfrm>
          <a:prstGeom prst="rect">
            <a:avLst/>
          </a:prstGeom>
          <a:noFill/>
        </p:spPr>
        <p:txBody>
          <a:bodyPr wrap="none" rtlCol="0">
            <a:spAutoFit/>
          </a:bodyPr>
          <a:lstStyle/>
          <a:p>
            <a:r>
              <a:rPr lang="ja-JP" altLang="en-US" dirty="0"/>
              <a:t>強制的</a:t>
            </a:r>
            <a:r>
              <a:rPr lang="ja-JP" altLang="en-US" dirty="0" smtClean="0"/>
              <a:t>に追加</a:t>
            </a:r>
            <a:endParaRPr kumimoji="1" lang="ja-JP" altLang="en-US" dirty="0"/>
          </a:p>
        </p:txBody>
      </p:sp>
      <p:sp>
        <p:nvSpPr>
          <p:cNvPr id="9" name="正方形/長方形 8"/>
          <p:cNvSpPr/>
          <p:nvPr/>
        </p:nvSpPr>
        <p:spPr>
          <a:xfrm>
            <a:off x="827584" y="3551132"/>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add</a:t>
            </a:r>
            <a:r>
              <a:rPr lang="ja-JP" altLang="en-US" dirty="0"/>
              <a:t> </a:t>
            </a:r>
            <a:r>
              <a:rPr lang="en-US" altLang="ja-JP" dirty="0" smtClean="0"/>
              <a:t>–I </a:t>
            </a:r>
            <a:r>
              <a:rPr lang="en-US" altLang="ja-JP" dirty="0" err="1" smtClean="0"/>
              <a:t>test.c</a:t>
            </a:r>
            <a:endParaRPr lang="en-US" altLang="ja-JP" dirty="0" smtClean="0"/>
          </a:p>
        </p:txBody>
      </p:sp>
      <p:sp>
        <p:nvSpPr>
          <p:cNvPr id="10" name="テキスト ボックス 9"/>
          <p:cNvSpPr txBox="1"/>
          <p:nvPr/>
        </p:nvSpPr>
        <p:spPr>
          <a:xfrm>
            <a:off x="827584" y="3181800"/>
            <a:ext cx="1569660" cy="369332"/>
          </a:xfrm>
          <a:prstGeom prst="rect">
            <a:avLst/>
          </a:prstGeom>
          <a:noFill/>
        </p:spPr>
        <p:txBody>
          <a:bodyPr wrap="none" rtlCol="0">
            <a:spAutoFit/>
          </a:bodyPr>
          <a:lstStyle/>
          <a:p>
            <a:r>
              <a:rPr lang="ja-JP" altLang="en-US" dirty="0" smtClean="0"/>
              <a:t>部分的に追加</a:t>
            </a:r>
            <a:endParaRPr kumimoji="1" lang="ja-JP" altLang="en-US" dirty="0"/>
          </a:p>
        </p:txBody>
      </p:sp>
      <p:sp>
        <p:nvSpPr>
          <p:cNvPr id="11" name="正方形/長方形 10"/>
          <p:cNvSpPr/>
          <p:nvPr/>
        </p:nvSpPr>
        <p:spPr>
          <a:xfrm>
            <a:off x="827584" y="4226951"/>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add</a:t>
            </a:r>
            <a:r>
              <a:rPr lang="ja-JP" altLang="en-US" dirty="0"/>
              <a:t> </a:t>
            </a:r>
            <a:r>
              <a:rPr lang="en-US" altLang="ja-JP" dirty="0" smtClean="0"/>
              <a:t>.</a:t>
            </a:r>
          </a:p>
        </p:txBody>
      </p:sp>
      <p:sp>
        <p:nvSpPr>
          <p:cNvPr id="12" name="テキスト ボックス 11"/>
          <p:cNvSpPr txBox="1"/>
          <p:nvPr/>
        </p:nvSpPr>
        <p:spPr>
          <a:xfrm>
            <a:off x="827584" y="3857619"/>
            <a:ext cx="4108817" cy="369332"/>
          </a:xfrm>
          <a:prstGeom prst="rect">
            <a:avLst/>
          </a:prstGeom>
          <a:noFill/>
        </p:spPr>
        <p:txBody>
          <a:bodyPr wrap="none" rtlCol="0">
            <a:spAutoFit/>
          </a:bodyPr>
          <a:lstStyle/>
          <a:p>
            <a:r>
              <a:rPr kumimoji="1" lang="ja-JP" altLang="en-US" dirty="0" smtClean="0"/>
              <a:t>今いるディレクトリの中身を全て追加</a:t>
            </a:r>
            <a:endParaRPr kumimoji="1" lang="ja-JP" altLang="en-US" dirty="0"/>
          </a:p>
        </p:txBody>
      </p:sp>
    </p:spTree>
    <p:extLst>
      <p:ext uri="{BB962C8B-B14F-4D97-AF65-F5344CB8AC3E}">
        <p14:creationId xmlns:p14="http://schemas.microsoft.com/office/powerpoint/2010/main" val="1577098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1020" y="436790"/>
            <a:ext cx="8041440" cy="1442674"/>
          </a:xfrm>
        </p:spPr>
        <p:txBody>
          <a:bodyPr/>
          <a:lstStyle/>
          <a:p>
            <a:r>
              <a:rPr kumimoji="1" lang="en-US" altLang="ja-JP" dirty="0" smtClean="0"/>
              <a:t>commit</a:t>
            </a:r>
            <a:br>
              <a:rPr kumimoji="1" lang="en-US" altLang="ja-JP" dirty="0" smtClean="0"/>
            </a:br>
            <a:r>
              <a:rPr lang="ja-JP" altLang="en-US" sz="3600" dirty="0" smtClean="0"/>
              <a:t>ローカルブランチへの反映</a:t>
            </a:r>
            <a:endParaRPr kumimoji="1" lang="ja-JP" altLang="en-US" dirty="0"/>
          </a:p>
        </p:txBody>
      </p:sp>
      <p:sp>
        <p:nvSpPr>
          <p:cNvPr id="4" name="正方形/長方形 3"/>
          <p:cNvSpPr/>
          <p:nvPr/>
        </p:nvSpPr>
        <p:spPr>
          <a:xfrm>
            <a:off x="949332" y="1830686"/>
            <a:ext cx="7344816" cy="30216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commit</a:t>
            </a:r>
            <a:endParaRPr lang="en-US" altLang="ja-JP" dirty="0"/>
          </a:p>
        </p:txBody>
      </p:sp>
      <p:sp>
        <p:nvSpPr>
          <p:cNvPr id="5" name="正方形/長方形 4"/>
          <p:cNvSpPr/>
          <p:nvPr/>
        </p:nvSpPr>
        <p:spPr>
          <a:xfrm>
            <a:off x="949332" y="2539952"/>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commit -a</a:t>
            </a:r>
          </a:p>
        </p:txBody>
      </p:sp>
      <p:sp>
        <p:nvSpPr>
          <p:cNvPr id="6" name="テキスト ボックス 5"/>
          <p:cNvSpPr txBox="1"/>
          <p:nvPr/>
        </p:nvSpPr>
        <p:spPr>
          <a:xfrm>
            <a:off x="949332" y="2170620"/>
            <a:ext cx="3416320" cy="369332"/>
          </a:xfrm>
          <a:prstGeom prst="rect">
            <a:avLst/>
          </a:prstGeom>
          <a:noFill/>
        </p:spPr>
        <p:txBody>
          <a:bodyPr wrap="none" rtlCol="0">
            <a:spAutoFit/>
          </a:bodyPr>
          <a:lstStyle/>
          <a:p>
            <a:r>
              <a:rPr lang="ja-JP" altLang="en-US" dirty="0" smtClean="0"/>
              <a:t>全部追加した上でコミットする</a:t>
            </a:r>
            <a:endParaRPr kumimoji="1" lang="ja-JP" altLang="en-US" dirty="0"/>
          </a:p>
        </p:txBody>
      </p:sp>
      <p:sp>
        <p:nvSpPr>
          <p:cNvPr id="7" name="正方形/長方形 6"/>
          <p:cNvSpPr/>
          <p:nvPr/>
        </p:nvSpPr>
        <p:spPr>
          <a:xfrm>
            <a:off x="961273" y="3197316"/>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commit --amend</a:t>
            </a:r>
          </a:p>
        </p:txBody>
      </p:sp>
      <p:sp>
        <p:nvSpPr>
          <p:cNvPr id="8" name="テキスト ボックス 7"/>
          <p:cNvSpPr txBox="1"/>
          <p:nvPr/>
        </p:nvSpPr>
        <p:spPr>
          <a:xfrm>
            <a:off x="961273" y="2827984"/>
            <a:ext cx="3416320" cy="369332"/>
          </a:xfrm>
          <a:prstGeom prst="rect">
            <a:avLst/>
          </a:prstGeom>
          <a:noFill/>
        </p:spPr>
        <p:txBody>
          <a:bodyPr wrap="none" rtlCol="0">
            <a:spAutoFit/>
          </a:bodyPr>
          <a:lstStyle/>
          <a:p>
            <a:r>
              <a:rPr lang="ja-JP" altLang="en-US" dirty="0" smtClean="0"/>
              <a:t>直前のコミットにコミットする</a:t>
            </a:r>
            <a:endParaRPr kumimoji="1" lang="ja-JP" altLang="en-US" dirty="0"/>
          </a:p>
        </p:txBody>
      </p:sp>
      <p:sp>
        <p:nvSpPr>
          <p:cNvPr id="11" name="正方形/長方形 10"/>
          <p:cNvSpPr/>
          <p:nvPr/>
        </p:nvSpPr>
        <p:spPr>
          <a:xfrm>
            <a:off x="961273" y="3868254"/>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commit –m “message”</a:t>
            </a:r>
          </a:p>
        </p:txBody>
      </p:sp>
      <p:sp>
        <p:nvSpPr>
          <p:cNvPr id="12" name="テキスト ボックス 11"/>
          <p:cNvSpPr txBox="1"/>
          <p:nvPr/>
        </p:nvSpPr>
        <p:spPr>
          <a:xfrm>
            <a:off x="961273" y="3498922"/>
            <a:ext cx="3416320" cy="369332"/>
          </a:xfrm>
          <a:prstGeom prst="rect">
            <a:avLst/>
          </a:prstGeom>
          <a:noFill/>
        </p:spPr>
        <p:txBody>
          <a:bodyPr wrap="none" rtlCol="0">
            <a:spAutoFit/>
          </a:bodyPr>
          <a:lstStyle/>
          <a:p>
            <a:r>
              <a:rPr lang="ja-JP" altLang="en-US" dirty="0"/>
              <a:t>コミット</a:t>
            </a:r>
            <a:r>
              <a:rPr lang="ja-JP" altLang="en-US" dirty="0" smtClean="0"/>
              <a:t>にメッセージをつける</a:t>
            </a:r>
            <a:endParaRPr kumimoji="1" lang="ja-JP" altLang="en-US" dirty="0"/>
          </a:p>
        </p:txBody>
      </p:sp>
    </p:spTree>
    <p:extLst>
      <p:ext uri="{BB962C8B-B14F-4D97-AF65-F5344CB8AC3E}">
        <p14:creationId xmlns:p14="http://schemas.microsoft.com/office/powerpoint/2010/main" val="273875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push</a:t>
            </a:r>
            <a:br>
              <a:rPr lang="en-US" altLang="ja-JP" dirty="0" smtClean="0"/>
            </a:br>
            <a:r>
              <a:rPr lang="ja-JP" altLang="en-US" sz="3600" dirty="0" smtClean="0"/>
              <a:t>リモートサーバへの反映</a:t>
            </a:r>
            <a:endParaRPr kumimoji="1" lang="ja-JP" altLang="en-US" dirty="0"/>
          </a:p>
        </p:txBody>
      </p:sp>
      <p:sp>
        <p:nvSpPr>
          <p:cNvPr id="4" name="正方形/長方形 3"/>
          <p:cNvSpPr/>
          <p:nvPr/>
        </p:nvSpPr>
        <p:spPr>
          <a:xfrm>
            <a:off x="949332" y="1830686"/>
            <a:ext cx="7344816" cy="30216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push &lt;</a:t>
            </a:r>
            <a:r>
              <a:rPr lang="en-US" altLang="ja-JP" dirty="0" err="1" smtClean="0"/>
              <a:t>remotename</a:t>
            </a:r>
            <a:r>
              <a:rPr lang="en-US" altLang="ja-JP" dirty="0" smtClean="0"/>
              <a:t>&gt; </a:t>
            </a:r>
            <a:endParaRPr lang="en-US" altLang="ja-JP" dirty="0"/>
          </a:p>
        </p:txBody>
      </p:sp>
      <p:sp>
        <p:nvSpPr>
          <p:cNvPr id="5" name="正方形/長方形 4"/>
          <p:cNvSpPr/>
          <p:nvPr/>
        </p:nvSpPr>
        <p:spPr>
          <a:xfrm>
            <a:off x="949332" y="2539952"/>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push &lt;remote&gt; &lt;</a:t>
            </a:r>
            <a:r>
              <a:rPr lang="en-US" altLang="ja-JP" dirty="0" err="1" smtClean="0"/>
              <a:t>localbranch</a:t>
            </a:r>
            <a:r>
              <a:rPr lang="en-US" altLang="ja-JP" dirty="0" smtClean="0"/>
              <a:t>&gt;</a:t>
            </a:r>
          </a:p>
        </p:txBody>
      </p:sp>
      <p:sp>
        <p:nvSpPr>
          <p:cNvPr id="6" name="テキスト ボックス 5"/>
          <p:cNvSpPr txBox="1"/>
          <p:nvPr/>
        </p:nvSpPr>
        <p:spPr>
          <a:xfrm>
            <a:off x="949332" y="2170620"/>
            <a:ext cx="6417141" cy="369332"/>
          </a:xfrm>
          <a:prstGeom prst="rect">
            <a:avLst/>
          </a:prstGeom>
          <a:noFill/>
        </p:spPr>
        <p:txBody>
          <a:bodyPr wrap="none" rtlCol="0">
            <a:spAutoFit/>
          </a:bodyPr>
          <a:lstStyle/>
          <a:p>
            <a:r>
              <a:rPr lang="ja-JP" altLang="en-US" dirty="0" smtClean="0"/>
              <a:t>ローカルブランチと同名のブランチをリモート上に作成する</a:t>
            </a:r>
            <a:endParaRPr kumimoji="1" lang="ja-JP" altLang="en-US" dirty="0"/>
          </a:p>
        </p:txBody>
      </p:sp>
      <p:sp>
        <p:nvSpPr>
          <p:cNvPr id="7" name="正方形/長方形 6"/>
          <p:cNvSpPr/>
          <p:nvPr/>
        </p:nvSpPr>
        <p:spPr>
          <a:xfrm>
            <a:off x="949331" y="3242720"/>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push &lt;remote&gt; &lt;</a:t>
            </a:r>
            <a:r>
              <a:rPr lang="en-US" altLang="ja-JP" dirty="0" err="1" smtClean="0"/>
              <a:t>localbranch</a:t>
            </a:r>
            <a:r>
              <a:rPr lang="en-US" altLang="ja-JP" dirty="0" smtClean="0"/>
              <a:t>&gt;:&lt;</a:t>
            </a:r>
            <a:r>
              <a:rPr lang="en-US" altLang="ja-JP" dirty="0" err="1" smtClean="0"/>
              <a:t>remotebranch</a:t>
            </a:r>
            <a:r>
              <a:rPr lang="en-US" altLang="ja-JP" dirty="0" smtClean="0"/>
              <a:t>&gt;</a:t>
            </a:r>
          </a:p>
        </p:txBody>
      </p:sp>
      <p:sp>
        <p:nvSpPr>
          <p:cNvPr id="8" name="テキスト ボックス 7"/>
          <p:cNvSpPr txBox="1"/>
          <p:nvPr/>
        </p:nvSpPr>
        <p:spPr>
          <a:xfrm>
            <a:off x="949331" y="2873388"/>
            <a:ext cx="1821332" cy="369332"/>
          </a:xfrm>
          <a:prstGeom prst="rect">
            <a:avLst/>
          </a:prstGeom>
          <a:noFill/>
        </p:spPr>
        <p:txBody>
          <a:bodyPr wrap="none" rtlCol="0">
            <a:spAutoFit/>
          </a:bodyPr>
          <a:lstStyle/>
          <a:p>
            <a:r>
              <a:rPr lang="ja-JP" altLang="en-US" dirty="0" smtClean="0"/>
              <a:t>別名で</a:t>
            </a:r>
            <a:r>
              <a:rPr lang="en-US" altLang="ja-JP" dirty="0" smtClean="0"/>
              <a:t>push</a:t>
            </a:r>
            <a:r>
              <a:rPr lang="ja-JP" altLang="en-US" dirty="0" smtClean="0"/>
              <a:t>する</a:t>
            </a:r>
            <a:endParaRPr kumimoji="1" lang="ja-JP" altLang="en-US" dirty="0"/>
          </a:p>
        </p:txBody>
      </p:sp>
      <p:sp>
        <p:nvSpPr>
          <p:cNvPr id="9" name="正方形/長方形 8"/>
          <p:cNvSpPr/>
          <p:nvPr/>
        </p:nvSpPr>
        <p:spPr>
          <a:xfrm>
            <a:off x="949331" y="3909702"/>
            <a:ext cx="7344816" cy="59941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push –delete &lt;remote&gt; &lt;</a:t>
            </a:r>
            <a:r>
              <a:rPr lang="en-US" altLang="ja-JP" dirty="0" err="1" smtClean="0"/>
              <a:t>localbranch</a:t>
            </a:r>
            <a:r>
              <a:rPr lang="en-US" altLang="ja-JP" dirty="0" smtClean="0"/>
              <a:t>&gt;:&lt;</a:t>
            </a:r>
            <a:r>
              <a:rPr lang="en-US" altLang="ja-JP" dirty="0" err="1" smtClean="0"/>
              <a:t>remotebranch</a:t>
            </a:r>
            <a:r>
              <a:rPr lang="en-US" altLang="ja-JP" dirty="0" smtClean="0"/>
              <a:t>&gt;</a:t>
            </a:r>
          </a:p>
          <a:p>
            <a:r>
              <a:rPr lang="en-US" altLang="ja-JP" dirty="0" smtClean="0"/>
              <a:t>$ </a:t>
            </a:r>
            <a:r>
              <a:rPr lang="en-US" altLang="ja-JP" dirty="0" err="1" smtClean="0"/>
              <a:t>git</a:t>
            </a:r>
            <a:r>
              <a:rPr lang="en-US" altLang="ja-JP" dirty="0" smtClean="0"/>
              <a:t> push &lt;remote&gt; :&lt;</a:t>
            </a:r>
            <a:r>
              <a:rPr lang="en-US" altLang="ja-JP" dirty="0" err="1" smtClean="0"/>
              <a:t>branchname</a:t>
            </a:r>
            <a:r>
              <a:rPr lang="en-US" altLang="ja-JP" dirty="0" smtClean="0"/>
              <a:t>&gt;</a:t>
            </a:r>
          </a:p>
        </p:txBody>
      </p:sp>
      <p:sp>
        <p:nvSpPr>
          <p:cNvPr id="10" name="テキスト ボックス 9"/>
          <p:cNvSpPr txBox="1"/>
          <p:nvPr/>
        </p:nvSpPr>
        <p:spPr>
          <a:xfrm>
            <a:off x="949331" y="3540370"/>
            <a:ext cx="3185487" cy="369332"/>
          </a:xfrm>
          <a:prstGeom prst="rect">
            <a:avLst/>
          </a:prstGeom>
          <a:noFill/>
        </p:spPr>
        <p:txBody>
          <a:bodyPr wrap="none" rtlCol="0">
            <a:spAutoFit/>
          </a:bodyPr>
          <a:lstStyle/>
          <a:p>
            <a:r>
              <a:rPr lang="ja-JP" altLang="en-US" dirty="0" smtClean="0"/>
              <a:t>リモートブランチを削除する</a:t>
            </a:r>
            <a:endParaRPr kumimoji="1" lang="ja-JP" altLang="en-US" dirty="0"/>
          </a:p>
        </p:txBody>
      </p:sp>
      <p:sp>
        <p:nvSpPr>
          <p:cNvPr id="11" name="正方形/長方形 10"/>
          <p:cNvSpPr/>
          <p:nvPr/>
        </p:nvSpPr>
        <p:spPr>
          <a:xfrm>
            <a:off x="934488" y="4878452"/>
            <a:ext cx="7344816" cy="29970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push –u &lt;remote&gt;</a:t>
            </a:r>
            <a:r>
              <a:rPr lang="ja-JP" altLang="en-US" dirty="0"/>
              <a:t> </a:t>
            </a:r>
            <a:r>
              <a:rPr lang="en-US" altLang="ja-JP" dirty="0" smtClean="0"/>
              <a:t>&lt;</a:t>
            </a:r>
            <a:r>
              <a:rPr lang="en-US" altLang="ja-JP" dirty="0" err="1" smtClean="0"/>
              <a:t>branchname</a:t>
            </a:r>
            <a:r>
              <a:rPr lang="en-US" altLang="ja-JP" dirty="0" smtClean="0"/>
              <a:t>&gt;</a:t>
            </a:r>
          </a:p>
        </p:txBody>
      </p:sp>
      <p:sp>
        <p:nvSpPr>
          <p:cNvPr id="12" name="テキスト ボックス 11"/>
          <p:cNvSpPr txBox="1"/>
          <p:nvPr/>
        </p:nvSpPr>
        <p:spPr>
          <a:xfrm>
            <a:off x="934488" y="4509120"/>
            <a:ext cx="5493812" cy="369332"/>
          </a:xfrm>
          <a:prstGeom prst="rect">
            <a:avLst/>
          </a:prstGeom>
          <a:noFill/>
        </p:spPr>
        <p:txBody>
          <a:bodyPr wrap="none" rtlCol="0">
            <a:spAutoFit/>
          </a:bodyPr>
          <a:lstStyle/>
          <a:p>
            <a:r>
              <a:rPr lang="ja-JP" altLang="en-US" dirty="0"/>
              <a:t>プッシュ</a:t>
            </a:r>
            <a:r>
              <a:rPr lang="ja-JP" altLang="en-US" dirty="0" smtClean="0"/>
              <a:t>したリモートブランチをトラッキングする</a:t>
            </a:r>
            <a:endParaRPr kumimoji="1" lang="ja-JP" altLang="en-US" dirty="0"/>
          </a:p>
        </p:txBody>
      </p:sp>
      <p:sp>
        <p:nvSpPr>
          <p:cNvPr id="13" name="正方形/長方形 12"/>
          <p:cNvSpPr/>
          <p:nvPr/>
        </p:nvSpPr>
        <p:spPr>
          <a:xfrm>
            <a:off x="949331" y="5547493"/>
            <a:ext cx="7344816" cy="29970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a:t>
            </a:r>
            <a:r>
              <a:rPr lang="ja-JP" altLang="en-US" dirty="0"/>
              <a:t> </a:t>
            </a:r>
            <a:r>
              <a:rPr lang="en-US" altLang="ja-JP" dirty="0" err="1" smtClean="0"/>
              <a:t>git</a:t>
            </a:r>
            <a:r>
              <a:rPr lang="en-US" altLang="ja-JP" dirty="0" smtClean="0"/>
              <a:t> push –f &lt;remote&gt; &lt;</a:t>
            </a:r>
            <a:r>
              <a:rPr lang="en-US" altLang="ja-JP" dirty="0" err="1" smtClean="0"/>
              <a:t>branchname</a:t>
            </a:r>
            <a:r>
              <a:rPr lang="en-US" altLang="ja-JP" dirty="0" smtClean="0"/>
              <a:t>&gt;</a:t>
            </a:r>
          </a:p>
        </p:txBody>
      </p:sp>
      <p:sp>
        <p:nvSpPr>
          <p:cNvPr id="14" name="テキスト ボックス 13"/>
          <p:cNvSpPr txBox="1"/>
          <p:nvPr/>
        </p:nvSpPr>
        <p:spPr>
          <a:xfrm>
            <a:off x="949331" y="5178161"/>
            <a:ext cx="2031325" cy="369332"/>
          </a:xfrm>
          <a:prstGeom prst="rect">
            <a:avLst/>
          </a:prstGeom>
          <a:noFill/>
        </p:spPr>
        <p:txBody>
          <a:bodyPr wrap="none" rtlCol="0">
            <a:spAutoFit/>
          </a:bodyPr>
          <a:lstStyle/>
          <a:p>
            <a:r>
              <a:rPr lang="ja-JP" altLang="en-US" dirty="0" smtClean="0"/>
              <a:t>強制的にプッシュ</a:t>
            </a:r>
            <a:endParaRPr kumimoji="1" lang="ja-JP" altLang="en-US" dirty="0"/>
          </a:p>
        </p:txBody>
      </p:sp>
    </p:spTree>
    <p:extLst>
      <p:ext uri="{BB962C8B-B14F-4D97-AF65-F5344CB8AC3E}">
        <p14:creationId xmlns:p14="http://schemas.microsoft.com/office/powerpoint/2010/main" val="3458363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push</a:t>
            </a:r>
            <a:br>
              <a:rPr kumimoji="1" lang="en-US" altLang="ja-JP" dirty="0" smtClean="0"/>
            </a:br>
            <a:r>
              <a:rPr lang="ja-JP" altLang="en-US" sz="3600" dirty="0"/>
              <a:t>注意事項</a:t>
            </a:r>
            <a:endParaRPr kumimoji="1" lang="ja-JP" altLang="en-US" dirty="0"/>
          </a:p>
        </p:txBody>
      </p:sp>
      <p:sp>
        <p:nvSpPr>
          <p:cNvPr id="4" name="正方形/長方形 3"/>
          <p:cNvSpPr/>
          <p:nvPr/>
        </p:nvSpPr>
        <p:spPr>
          <a:xfrm>
            <a:off x="1013428" y="3469107"/>
            <a:ext cx="7344816" cy="28803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a:t>
            </a:r>
            <a:r>
              <a:rPr lang="en-US" altLang="ja-JP" dirty="0" err="1" smtClean="0"/>
              <a:t>config</a:t>
            </a:r>
            <a:r>
              <a:rPr lang="en-US" altLang="ja-JP" dirty="0" smtClean="0"/>
              <a:t> –global </a:t>
            </a:r>
            <a:r>
              <a:rPr lang="en-US" altLang="ja-JP" dirty="0" err="1" smtClean="0"/>
              <a:t>push.default</a:t>
            </a:r>
            <a:r>
              <a:rPr lang="en-US" altLang="ja-JP" dirty="0" smtClean="0"/>
              <a:t> upstream</a:t>
            </a:r>
          </a:p>
        </p:txBody>
      </p:sp>
      <p:sp>
        <p:nvSpPr>
          <p:cNvPr id="5" name="テキスト ボックス 4"/>
          <p:cNvSpPr txBox="1"/>
          <p:nvPr/>
        </p:nvSpPr>
        <p:spPr>
          <a:xfrm>
            <a:off x="957825" y="1801288"/>
            <a:ext cx="7344816" cy="923330"/>
          </a:xfrm>
          <a:prstGeom prst="rect">
            <a:avLst/>
          </a:prstGeom>
          <a:noFill/>
        </p:spPr>
        <p:txBody>
          <a:bodyPr wrap="square" rtlCol="0">
            <a:spAutoFit/>
          </a:bodyPr>
          <a:lstStyle/>
          <a:p>
            <a:r>
              <a:rPr lang="en-US" altLang="ja-JP" dirty="0" err="1" smtClean="0"/>
              <a:t>git</a:t>
            </a:r>
            <a:r>
              <a:rPr lang="en-US" altLang="ja-JP" dirty="0" smtClean="0"/>
              <a:t> push(remote</a:t>
            </a:r>
            <a:r>
              <a:rPr lang="ja-JP" altLang="en-US" dirty="0" smtClean="0"/>
              <a:t>とブランチの指定なし</a:t>
            </a:r>
            <a:endParaRPr lang="en-US" altLang="ja-JP" dirty="0" smtClean="0"/>
          </a:p>
          <a:p>
            <a:r>
              <a:rPr lang="ja-JP" altLang="en-US" dirty="0" smtClean="0"/>
              <a:t>はトラッキングしているローカルブランチを全てプッシュしてしまうので、とても危険です。</a:t>
            </a:r>
            <a:endParaRPr kumimoji="1" lang="ja-JP" altLang="en-US" dirty="0"/>
          </a:p>
        </p:txBody>
      </p:sp>
      <p:sp>
        <p:nvSpPr>
          <p:cNvPr id="6" name="テキスト ボックス 5"/>
          <p:cNvSpPr txBox="1"/>
          <p:nvPr/>
        </p:nvSpPr>
        <p:spPr>
          <a:xfrm>
            <a:off x="989982" y="3068960"/>
            <a:ext cx="7344816" cy="369332"/>
          </a:xfrm>
          <a:prstGeom prst="rect">
            <a:avLst/>
          </a:prstGeom>
          <a:noFill/>
        </p:spPr>
        <p:txBody>
          <a:bodyPr wrap="square" rtlCol="0">
            <a:spAutoFit/>
          </a:bodyPr>
          <a:lstStyle/>
          <a:p>
            <a:r>
              <a:rPr lang="ja-JP" altLang="en-US" dirty="0" smtClean="0"/>
              <a:t>デフォルトでは</a:t>
            </a:r>
            <a:r>
              <a:rPr lang="en-US" altLang="ja-JP" dirty="0" smtClean="0"/>
              <a:t>current branch </a:t>
            </a:r>
            <a:r>
              <a:rPr lang="ja-JP" altLang="en-US" dirty="0" err="1" smtClean="0"/>
              <a:t>だけ</a:t>
            </a:r>
            <a:r>
              <a:rPr lang="ja-JP" altLang="en-US" dirty="0" smtClean="0"/>
              <a:t>プッシュする設定で安全運用</a:t>
            </a:r>
            <a:endParaRPr kumimoji="1" lang="ja-JP" altLang="en-US" dirty="0"/>
          </a:p>
        </p:txBody>
      </p:sp>
    </p:spTree>
    <p:extLst>
      <p:ext uri="{BB962C8B-B14F-4D97-AF65-F5344CB8AC3E}">
        <p14:creationId xmlns:p14="http://schemas.microsoft.com/office/powerpoint/2010/main" val="2591524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clone</a:t>
            </a:r>
            <a:br>
              <a:rPr kumimoji="1" lang="en-US" altLang="ja-JP" dirty="0" smtClean="0"/>
            </a:br>
            <a:r>
              <a:rPr lang="ja-JP" altLang="en-US" sz="3600" dirty="0" smtClean="0"/>
              <a:t>リポジトリのコピーを作成する</a:t>
            </a:r>
            <a:endParaRPr kumimoji="1" lang="ja-JP" altLang="en-US" dirty="0"/>
          </a:p>
        </p:txBody>
      </p:sp>
      <p:sp>
        <p:nvSpPr>
          <p:cNvPr id="4" name="正方形/長方形 3"/>
          <p:cNvSpPr/>
          <p:nvPr/>
        </p:nvSpPr>
        <p:spPr>
          <a:xfrm>
            <a:off x="1013428" y="2244970"/>
            <a:ext cx="7344816" cy="53595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clone ssh://[user@]host[:port]/path/to/test.git</a:t>
            </a:r>
          </a:p>
          <a:p>
            <a:r>
              <a:rPr lang="en-US" altLang="ja-JP" dirty="0" smtClean="0"/>
              <a:t>$ </a:t>
            </a:r>
            <a:r>
              <a:rPr lang="en-US" altLang="ja-JP" dirty="0" err="1" smtClean="0"/>
              <a:t>git</a:t>
            </a:r>
            <a:r>
              <a:rPr lang="en-US" altLang="ja-JP" dirty="0" smtClean="0"/>
              <a:t> clone [user@]</a:t>
            </a:r>
            <a:r>
              <a:rPr lang="en-US" altLang="ja-JP" dirty="0" err="1" smtClean="0"/>
              <a:t>host:path</a:t>
            </a:r>
            <a:r>
              <a:rPr lang="en-US" altLang="ja-JP" dirty="0" smtClean="0"/>
              <a:t>/to/</a:t>
            </a:r>
            <a:r>
              <a:rPr lang="en-US" altLang="ja-JP" dirty="0" err="1" smtClean="0"/>
              <a:t>test.git</a:t>
            </a:r>
            <a:endParaRPr lang="en-US" altLang="ja-JP" dirty="0" smtClean="0"/>
          </a:p>
        </p:txBody>
      </p:sp>
      <p:sp>
        <p:nvSpPr>
          <p:cNvPr id="5" name="テキスト ボックス 4"/>
          <p:cNvSpPr txBox="1"/>
          <p:nvPr/>
        </p:nvSpPr>
        <p:spPr>
          <a:xfrm>
            <a:off x="1013428" y="1844824"/>
            <a:ext cx="7344816" cy="369332"/>
          </a:xfrm>
          <a:prstGeom prst="rect">
            <a:avLst/>
          </a:prstGeom>
          <a:noFill/>
        </p:spPr>
        <p:txBody>
          <a:bodyPr wrap="square" rtlCol="0">
            <a:spAutoFit/>
          </a:bodyPr>
          <a:lstStyle/>
          <a:p>
            <a:r>
              <a:rPr kumimoji="1" lang="en-US" altLang="ja-JP" dirty="0" err="1" smtClean="0"/>
              <a:t>ssh</a:t>
            </a:r>
            <a:r>
              <a:rPr kumimoji="1" lang="ja-JP" altLang="en-US" dirty="0" smtClean="0"/>
              <a:t>を利用する</a:t>
            </a:r>
            <a:endParaRPr kumimoji="1" lang="ja-JP" altLang="en-US" dirty="0"/>
          </a:p>
        </p:txBody>
      </p:sp>
      <p:sp>
        <p:nvSpPr>
          <p:cNvPr id="6" name="正方形/長方形 5"/>
          <p:cNvSpPr/>
          <p:nvPr/>
        </p:nvSpPr>
        <p:spPr>
          <a:xfrm>
            <a:off x="1036874" y="3181074"/>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clone http[s]://host[:port]/path/to/</a:t>
            </a:r>
            <a:r>
              <a:rPr lang="en-US" altLang="ja-JP" dirty="0" err="1" smtClean="0"/>
              <a:t>test.git</a:t>
            </a:r>
            <a:r>
              <a:rPr lang="en-US" altLang="ja-JP" dirty="0" smtClean="0"/>
              <a:t>/</a:t>
            </a:r>
          </a:p>
        </p:txBody>
      </p:sp>
      <p:sp>
        <p:nvSpPr>
          <p:cNvPr id="7" name="テキスト ボックス 6"/>
          <p:cNvSpPr txBox="1"/>
          <p:nvPr/>
        </p:nvSpPr>
        <p:spPr>
          <a:xfrm>
            <a:off x="1036874" y="2780927"/>
            <a:ext cx="7344816" cy="369332"/>
          </a:xfrm>
          <a:prstGeom prst="rect">
            <a:avLst/>
          </a:prstGeom>
          <a:noFill/>
        </p:spPr>
        <p:txBody>
          <a:bodyPr wrap="square" rtlCol="0">
            <a:spAutoFit/>
          </a:bodyPr>
          <a:lstStyle/>
          <a:p>
            <a:r>
              <a:rPr lang="en-US" altLang="ja-JP" dirty="0" smtClean="0"/>
              <a:t>https</a:t>
            </a:r>
            <a:r>
              <a:rPr lang="ja-JP" altLang="en-US" dirty="0" smtClean="0"/>
              <a:t>を利用</a:t>
            </a:r>
            <a:endParaRPr kumimoji="1" lang="ja-JP" altLang="en-US" dirty="0"/>
          </a:p>
        </p:txBody>
      </p:sp>
      <p:sp>
        <p:nvSpPr>
          <p:cNvPr id="8" name="正方形/長方形 7"/>
          <p:cNvSpPr/>
          <p:nvPr/>
        </p:nvSpPr>
        <p:spPr>
          <a:xfrm>
            <a:off x="1036874" y="3867610"/>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clone [file://]/path/to/test.git/</a:t>
            </a:r>
          </a:p>
        </p:txBody>
      </p:sp>
      <p:sp>
        <p:nvSpPr>
          <p:cNvPr id="9" name="テキスト ボックス 8"/>
          <p:cNvSpPr txBox="1"/>
          <p:nvPr/>
        </p:nvSpPr>
        <p:spPr>
          <a:xfrm>
            <a:off x="1036874" y="3467463"/>
            <a:ext cx="7344816" cy="369332"/>
          </a:xfrm>
          <a:prstGeom prst="rect">
            <a:avLst/>
          </a:prstGeom>
          <a:noFill/>
        </p:spPr>
        <p:txBody>
          <a:bodyPr wrap="square" rtlCol="0">
            <a:spAutoFit/>
          </a:bodyPr>
          <a:lstStyle/>
          <a:p>
            <a:r>
              <a:rPr lang="ja-JP" altLang="en-US" dirty="0"/>
              <a:t>ローカル</a:t>
            </a:r>
            <a:endParaRPr kumimoji="1" lang="ja-JP" altLang="en-US" dirty="0"/>
          </a:p>
        </p:txBody>
      </p:sp>
    </p:spTree>
    <p:extLst>
      <p:ext uri="{BB962C8B-B14F-4D97-AF65-F5344CB8AC3E}">
        <p14:creationId xmlns:p14="http://schemas.microsoft.com/office/powerpoint/2010/main" val="4030933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br>
              <a:rPr kumimoji="1" lang="en-US" altLang="ja-JP" dirty="0" smtClean="0"/>
            </a:br>
            <a:r>
              <a:rPr lang="ja-JP" altLang="en-US" sz="3600" dirty="0" smtClean="0"/>
              <a:t>ローカルブランチを作成</a:t>
            </a:r>
            <a:r>
              <a:rPr lang="en-US" altLang="ja-JP" sz="3600" dirty="0" smtClean="0"/>
              <a:t>/</a:t>
            </a:r>
            <a:r>
              <a:rPr lang="ja-JP" altLang="en-US" sz="3600" dirty="0" smtClean="0"/>
              <a:t>削除する</a:t>
            </a:r>
            <a:endParaRPr kumimoji="1" lang="ja-JP" altLang="en-US" dirty="0"/>
          </a:p>
        </p:txBody>
      </p:sp>
      <p:sp>
        <p:nvSpPr>
          <p:cNvPr id="4" name="正方形/長方形 3"/>
          <p:cNvSpPr/>
          <p:nvPr/>
        </p:nvSpPr>
        <p:spPr>
          <a:xfrm>
            <a:off x="1013428" y="2244971"/>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branch</a:t>
            </a:r>
          </a:p>
        </p:txBody>
      </p:sp>
      <p:sp>
        <p:nvSpPr>
          <p:cNvPr id="5" name="テキスト ボックス 4"/>
          <p:cNvSpPr txBox="1"/>
          <p:nvPr/>
        </p:nvSpPr>
        <p:spPr>
          <a:xfrm>
            <a:off x="1013428" y="1844824"/>
            <a:ext cx="7344816" cy="369332"/>
          </a:xfrm>
          <a:prstGeom prst="rect">
            <a:avLst/>
          </a:prstGeom>
          <a:noFill/>
        </p:spPr>
        <p:txBody>
          <a:bodyPr wrap="square" rtlCol="0">
            <a:spAutoFit/>
          </a:bodyPr>
          <a:lstStyle/>
          <a:p>
            <a:r>
              <a:rPr lang="ja-JP" altLang="en-US" dirty="0" smtClean="0"/>
              <a:t>ローカルブランチの一覧</a:t>
            </a:r>
            <a:endParaRPr kumimoji="1" lang="ja-JP" altLang="en-US" dirty="0"/>
          </a:p>
        </p:txBody>
      </p:sp>
      <p:sp>
        <p:nvSpPr>
          <p:cNvPr id="6" name="正方形/長方形 5"/>
          <p:cNvSpPr/>
          <p:nvPr/>
        </p:nvSpPr>
        <p:spPr>
          <a:xfrm>
            <a:off x="1036874" y="2924128"/>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branch –r &lt;remote&gt;</a:t>
            </a:r>
          </a:p>
        </p:txBody>
      </p:sp>
      <p:sp>
        <p:nvSpPr>
          <p:cNvPr id="7" name="テキスト ボックス 6"/>
          <p:cNvSpPr txBox="1"/>
          <p:nvPr/>
        </p:nvSpPr>
        <p:spPr>
          <a:xfrm>
            <a:off x="991760" y="2550676"/>
            <a:ext cx="7344816" cy="369332"/>
          </a:xfrm>
          <a:prstGeom prst="rect">
            <a:avLst/>
          </a:prstGeom>
          <a:noFill/>
        </p:spPr>
        <p:txBody>
          <a:bodyPr wrap="square" rtlCol="0">
            <a:spAutoFit/>
          </a:bodyPr>
          <a:lstStyle/>
          <a:p>
            <a:r>
              <a:rPr lang="ja-JP" altLang="en-US" dirty="0" smtClean="0"/>
              <a:t>リモートブランチの一覧</a:t>
            </a:r>
            <a:endParaRPr lang="en-US" altLang="ja-JP" dirty="0" smtClean="0"/>
          </a:p>
        </p:txBody>
      </p:sp>
      <p:sp>
        <p:nvSpPr>
          <p:cNvPr id="8" name="正方形/長方形 7"/>
          <p:cNvSpPr/>
          <p:nvPr/>
        </p:nvSpPr>
        <p:spPr>
          <a:xfrm>
            <a:off x="1036874" y="3597064"/>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branch -a</a:t>
            </a:r>
          </a:p>
        </p:txBody>
      </p:sp>
      <p:sp>
        <p:nvSpPr>
          <p:cNvPr id="9" name="テキスト ボックス 8"/>
          <p:cNvSpPr txBox="1"/>
          <p:nvPr/>
        </p:nvSpPr>
        <p:spPr>
          <a:xfrm>
            <a:off x="1036874" y="3196917"/>
            <a:ext cx="7344816" cy="369332"/>
          </a:xfrm>
          <a:prstGeom prst="rect">
            <a:avLst/>
          </a:prstGeom>
          <a:noFill/>
        </p:spPr>
        <p:txBody>
          <a:bodyPr wrap="square" rtlCol="0">
            <a:spAutoFit/>
          </a:bodyPr>
          <a:lstStyle/>
          <a:p>
            <a:r>
              <a:rPr lang="ja-JP" altLang="en-US" dirty="0"/>
              <a:t>全て</a:t>
            </a:r>
            <a:r>
              <a:rPr lang="ja-JP" altLang="en-US" dirty="0" smtClean="0"/>
              <a:t>のブランチの一覧</a:t>
            </a:r>
            <a:endParaRPr kumimoji="1" lang="ja-JP" altLang="en-US" dirty="0"/>
          </a:p>
        </p:txBody>
      </p:sp>
      <p:sp>
        <p:nvSpPr>
          <p:cNvPr id="10" name="正方形/長方形 9"/>
          <p:cNvSpPr/>
          <p:nvPr/>
        </p:nvSpPr>
        <p:spPr>
          <a:xfrm>
            <a:off x="1036874" y="4296875"/>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branch &lt;</a:t>
            </a:r>
            <a:r>
              <a:rPr lang="en-US" altLang="ja-JP" dirty="0" err="1" smtClean="0"/>
              <a:t>branchname</a:t>
            </a:r>
            <a:r>
              <a:rPr lang="en-US" altLang="ja-JP" dirty="0" smtClean="0"/>
              <a:t>&gt;</a:t>
            </a:r>
          </a:p>
        </p:txBody>
      </p:sp>
      <p:sp>
        <p:nvSpPr>
          <p:cNvPr id="11" name="テキスト ボックス 10"/>
          <p:cNvSpPr txBox="1"/>
          <p:nvPr/>
        </p:nvSpPr>
        <p:spPr>
          <a:xfrm>
            <a:off x="1036874" y="3896728"/>
            <a:ext cx="7344816" cy="369332"/>
          </a:xfrm>
          <a:prstGeom prst="rect">
            <a:avLst/>
          </a:prstGeom>
          <a:noFill/>
        </p:spPr>
        <p:txBody>
          <a:bodyPr wrap="square" rtlCol="0">
            <a:spAutoFit/>
          </a:bodyPr>
          <a:lstStyle/>
          <a:p>
            <a:r>
              <a:rPr lang="ja-JP" altLang="en-US" dirty="0" smtClean="0"/>
              <a:t>ローカルブランチの作成</a:t>
            </a:r>
            <a:endParaRPr kumimoji="1" lang="ja-JP" altLang="en-US" dirty="0"/>
          </a:p>
        </p:txBody>
      </p:sp>
      <p:sp>
        <p:nvSpPr>
          <p:cNvPr id="12" name="正方形/長方形 11"/>
          <p:cNvSpPr/>
          <p:nvPr/>
        </p:nvSpPr>
        <p:spPr>
          <a:xfrm>
            <a:off x="1036874" y="4970336"/>
            <a:ext cx="7344816" cy="54689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branch –d &lt;</a:t>
            </a:r>
            <a:r>
              <a:rPr lang="en-US" altLang="ja-JP" dirty="0" err="1" smtClean="0"/>
              <a:t>branchname</a:t>
            </a:r>
            <a:r>
              <a:rPr lang="en-US" altLang="ja-JP" dirty="0" smtClean="0"/>
              <a:t>&gt;</a:t>
            </a:r>
          </a:p>
          <a:p>
            <a:r>
              <a:rPr lang="en-US" altLang="ja-JP" dirty="0" smtClean="0"/>
              <a:t>$ </a:t>
            </a:r>
            <a:r>
              <a:rPr lang="en-US" altLang="ja-JP" dirty="0" err="1" smtClean="0"/>
              <a:t>git</a:t>
            </a:r>
            <a:r>
              <a:rPr lang="en-US" altLang="ja-JP" dirty="0" smtClean="0"/>
              <a:t> branch –D &lt;</a:t>
            </a:r>
            <a:r>
              <a:rPr lang="en-US" altLang="ja-JP" dirty="0" err="1" smtClean="0"/>
              <a:t>branchname</a:t>
            </a:r>
            <a:r>
              <a:rPr lang="en-US" altLang="ja-JP" dirty="0" smtClean="0"/>
              <a:t>&gt;</a:t>
            </a:r>
          </a:p>
        </p:txBody>
      </p:sp>
      <p:sp>
        <p:nvSpPr>
          <p:cNvPr id="13" name="テキスト ボックス 12"/>
          <p:cNvSpPr txBox="1"/>
          <p:nvPr/>
        </p:nvSpPr>
        <p:spPr>
          <a:xfrm>
            <a:off x="1036874" y="4570190"/>
            <a:ext cx="7344816" cy="369332"/>
          </a:xfrm>
          <a:prstGeom prst="rect">
            <a:avLst/>
          </a:prstGeom>
          <a:noFill/>
        </p:spPr>
        <p:txBody>
          <a:bodyPr wrap="square" rtlCol="0">
            <a:spAutoFit/>
          </a:bodyPr>
          <a:lstStyle/>
          <a:p>
            <a:r>
              <a:rPr lang="ja-JP" altLang="en-US" dirty="0" smtClean="0"/>
              <a:t>ローカルブランチの削除</a:t>
            </a:r>
            <a:endParaRPr kumimoji="1" lang="ja-JP" altLang="en-US" dirty="0"/>
          </a:p>
        </p:txBody>
      </p:sp>
      <p:sp>
        <p:nvSpPr>
          <p:cNvPr id="14" name="正方形/長方形 13"/>
          <p:cNvSpPr/>
          <p:nvPr/>
        </p:nvSpPr>
        <p:spPr>
          <a:xfrm>
            <a:off x="1036874" y="5922716"/>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branch –r –d &lt;remote&gt;/&lt;</a:t>
            </a:r>
            <a:r>
              <a:rPr lang="en-US" altLang="ja-JP" dirty="0" err="1" smtClean="0"/>
              <a:t>branchname</a:t>
            </a:r>
            <a:r>
              <a:rPr lang="en-US" altLang="ja-JP" dirty="0" smtClean="0"/>
              <a:t>&gt;</a:t>
            </a:r>
          </a:p>
        </p:txBody>
      </p:sp>
      <p:sp>
        <p:nvSpPr>
          <p:cNvPr id="15" name="テキスト ボックス 14"/>
          <p:cNvSpPr txBox="1"/>
          <p:nvPr/>
        </p:nvSpPr>
        <p:spPr>
          <a:xfrm>
            <a:off x="1036874" y="5522569"/>
            <a:ext cx="7344816" cy="369332"/>
          </a:xfrm>
          <a:prstGeom prst="rect">
            <a:avLst/>
          </a:prstGeom>
          <a:noFill/>
        </p:spPr>
        <p:txBody>
          <a:bodyPr wrap="square" rtlCol="0">
            <a:spAutoFit/>
          </a:bodyPr>
          <a:lstStyle/>
          <a:p>
            <a:r>
              <a:rPr lang="ja-JP" altLang="en-US" dirty="0" smtClean="0"/>
              <a:t>リモートブランチの削除</a:t>
            </a:r>
            <a:endParaRPr kumimoji="1" lang="ja-JP" altLang="en-US" dirty="0"/>
          </a:p>
        </p:txBody>
      </p:sp>
    </p:spTree>
    <p:extLst>
      <p:ext uri="{BB962C8B-B14F-4D97-AF65-F5344CB8AC3E}">
        <p14:creationId xmlns:p14="http://schemas.microsoft.com/office/powerpoint/2010/main" val="25796857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br>
              <a:rPr kumimoji="1" lang="en-US" altLang="ja-JP" dirty="0" smtClean="0"/>
            </a:br>
            <a:r>
              <a:rPr lang="ja-JP" altLang="en-US" sz="3600" dirty="0" smtClean="0"/>
              <a:t>ローカルブランチを作成</a:t>
            </a:r>
            <a:r>
              <a:rPr lang="en-US" altLang="ja-JP" sz="3600" dirty="0" smtClean="0"/>
              <a:t>/</a:t>
            </a:r>
            <a:r>
              <a:rPr lang="ja-JP" altLang="en-US" sz="3600" dirty="0" smtClean="0"/>
              <a:t>削除する</a:t>
            </a:r>
            <a:endParaRPr kumimoji="1" lang="ja-JP" altLang="en-US" dirty="0"/>
          </a:p>
        </p:txBody>
      </p:sp>
      <p:sp>
        <p:nvSpPr>
          <p:cNvPr id="4" name="正方形/長方形 3"/>
          <p:cNvSpPr/>
          <p:nvPr/>
        </p:nvSpPr>
        <p:spPr>
          <a:xfrm>
            <a:off x="1013428" y="2244970"/>
            <a:ext cx="7344816" cy="53595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-m &lt;</a:t>
            </a:r>
            <a:r>
              <a:rPr lang="en-US" altLang="ja-JP" dirty="0" err="1" smtClean="0"/>
              <a:t>oldbranch</a:t>
            </a:r>
            <a:r>
              <a:rPr lang="en-US" altLang="ja-JP" dirty="0" smtClean="0"/>
              <a:t>&gt; &lt;</a:t>
            </a:r>
            <a:r>
              <a:rPr lang="en-US" altLang="ja-JP" dirty="0" err="1" smtClean="0"/>
              <a:t>newbranch</a:t>
            </a:r>
            <a:r>
              <a:rPr lang="en-US" altLang="ja-JP" dirty="0" smtClean="0"/>
              <a:t>&gt;</a:t>
            </a:r>
          </a:p>
          <a:p>
            <a:r>
              <a:rPr lang="en-US" altLang="ja-JP" dirty="0" smtClean="0"/>
              <a:t>$ </a:t>
            </a:r>
            <a:r>
              <a:rPr lang="en-US" altLang="ja-JP" dirty="0" err="1" smtClean="0"/>
              <a:t>git</a:t>
            </a:r>
            <a:r>
              <a:rPr lang="en-US" altLang="ja-JP" dirty="0" smtClean="0"/>
              <a:t> -M &lt;</a:t>
            </a:r>
            <a:r>
              <a:rPr lang="en-US" altLang="ja-JP" dirty="0" err="1" smtClean="0"/>
              <a:t>oldbranch</a:t>
            </a:r>
            <a:r>
              <a:rPr lang="en-US" altLang="ja-JP" dirty="0" smtClean="0"/>
              <a:t>&gt; &lt;</a:t>
            </a:r>
            <a:r>
              <a:rPr lang="en-US" altLang="ja-JP" dirty="0" err="1" smtClean="0"/>
              <a:t>newbranch</a:t>
            </a:r>
            <a:r>
              <a:rPr lang="en-US" altLang="ja-JP" dirty="0" smtClean="0"/>
              <a:t>&gt;</a:t>
            </a:r>
          </a:p>
        </p:txBody>
      </p:sp>
      <p:sp>
        <p:nvSpPr>
          <p:cNvPr id="5" name="テキスト ボックス 4"/>
          <p:cNvSpPr txBox="1"/>
          <p:nvPr/>
        </p:nvSpPr>
        <p:spPr>
          <a:xfrm>
            <a:off x="1013428" y="1844824"/>
            <a:ext cx="7344816" cy="369332"/>
          </a:xfrm>
          <a:prstGeom prst="rect">
            <a:avLst/>
          </a:prstGeom>
          <a:noFill/>
        </p:spPr>
        <p:txBody>
          <a:bodyPr wrap="square" rtlCol="0">
            <a:spAutoFit/>
          </a:bodyPr>
          <a:lstStyle/>
          <a:p>
            <a:r>
              <a:rPr lang="ja-JP" altLang="en-US" dirty="0" smtClean="0"/>
              <a:t>ブランチの移動</a:t>
            </a:r>
            <a:r>
              <a:rPr lang="en-US" altLang="ja-JP" dirty="0" smtClean="0"/>
              <a:t>(</a:t>
            </a:r>
            <a:r>
              <a:rPr lang="ja-JP" altLang="en-US" dirty="0" smtClean="0"/>
              <a:t>名前変更</a:t>
            </a:r>
            <a:r>
              <a:rPr lang="en-US" altLang="ja-JP" dirty="0" smtClean="0"/>
              <a:t>)</a:t>
            </a:r>
            <a:endParaRPr kumimoji="1" lang="ja-JP" altLang="en-US" dirty="0"/>
          </a:p>
        </p:txBody>
      </p:sp>
      <p:sp>
        <p:nvSpPr>
          <p:cNvPr id="6" name="正方形/長方形 5"/>
          <p:cNvSpPr/>
          <p:nvPr/>
        </p:nvSpPr>
        <p:spPr>
          <a:xfrm>
            <a:off x="1036874" y="3181074"/>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branch --set-upstream &lt;</a:t>
            </a:r>
            <a:r>
              <a:rPr lang="en-US" altLang="ja-JP" dirty="0" err="1" smtClean="0"/>
              <a:t>local_branch</a:t>
            </a:r>
            <a:r>
              <a:rPr lang="en-US" altLang="ja-JP" dirty="0" smtClean="0"/>
              <a:t>&gt; &lt;</a:t>
            </a:r>
            <a:r>
              <a:rPr lang="en-US" altLang="ja-JP" dirty="0" err="1" smtClean="0"/>
              <a:t>remote_branch</a:t>
            </a:r>
            <a:r>
              <a:rPr lang="en-US" altLang="ja-JP" dirty="0" smtClean="0"/>
              <a:t>&gt;</a:t>
            </a:r>
          </a:p>
        </p:txBody>
      </p:sp>
      <p:sp>
        <p:nvSpPr>
          <p:cNvPr id="7" name="テキスト ボックス 6"/>
          <p:cNvSpPr txBox="1"/>
          <p:nvPr/>
        </p:nvSpPr>
        <p:spPr>
          <a:xfrm>
            <a:off x="1036874" y="2780927"/>
            <a:ext cx="7344816" cy="369332"/>
          </a:xfrm>
          <a:prstGeom prst="rect">
            <a:avLst/>
          </a:prstGeom>
          <a:noFill/>
        </p:spPr>
        <p:txBody>
          <a:bodyPr wrap="square" rtlCol="0">
            <a:spAutoFit/>
          </a:bodyPr>
          <a:lstStyle/>
          <a:p>
            <a:r>
              <a:rPr lang="ja-JP" altLang="en-US" dirty="0" smtClean="0"/>
              <a:t>トラッキング先を設定する</a:t>
            </a:r>
            <a:endParaRPr kumimoji="1" lang="ja-JP" altLang="en-US" dirty="0"/>
          </a:p>
        </p:txBody>
      </p:sp>
      <p:sp>
        <p:nvSpPr>
          <p:cNvPr id="8" name="テキスト ボックス 7"/>
          <p:cNvSpPr txBox="1"/>
          <p:nvPr/>
        </p:nvSpPr>
        <p:spPr>
          <a:xfrm>
            <a:off x="1036874" y="3451610"/>
            <a:ext cx="7344816" cy="646331"/>
          </a:xfrm>
          <a:prstGeom prst="rect">
            <a:avLst/>
          </a:prstGeom>
          <a:noFill/>
        </p:spPr>
        <p:txBody>
          <a:bodyPr wrap="square" rtlCol="0">
            <a:spAutoFit/>
          </a:bodyPr>
          <a:lstStyle/>
          <a:p>
            <a:r>
              <a:rPr lang="ja-JP" altLang="en-US" dirty="0"/>
              <a:t>これ</a:t>
            </a:r>
            <a:r>
              <a:rPr lang="ja-JP" altLang="en-US" dirty="0" smtClean="0"/>
              <a:t>をすると</a:t>
            </a:r>
            <a:r>
              <a:rPr lang="en-US" altLang="ja-JP" dirty="0" err="1" smtClean="0"/>
              <a:t>git</a:t>
            </a:r>
            <a:r>
              <a:rPr lang="en-US" altLang="ja-JP" dirty="0" smtClean="0"/>
              <a:t> push/pull</a:t>
            </a:r>
            <a:r>
              <a:rPr lang="ja-JP" altLang="en-US" dirty="0" smtClean="0"/>
              <a:t>のときにリモートブランチを指定しなくても、設定したブランチに対して実行してくれます。</a:t>
            </a:r>
            <a:endParaRPr kumimoji="1" lang="ja-JP" altLang="en-US" dirty="0"/>
          </a:p>
        </p:txBody>
      </p:sp>
    </p:spTree>
    <p:extLst>
      <p:ext uri="{BB962C8B-B14F-4D97-AF65-F5344CB8AC3E}">
        <p14:creationId xmlns:p14="http://schemas.microsoft.com/office/powerpoint/2010/main" val="1549211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checkout</a:t>
            </a:r>
            <a:br>
              <a:rPr kumimoji="1" lang="en-US" altLang="ja-JP" dirty="0" smtClean="0"/>
            </a:br>
            <a:r>
              <a:rPr lang="ja-JP" altLang="en-US" sz="3600" dirty="0" smtClean="0"/>
              <a:t>ブランチを取得する</a:t>
            </a:r>
            <a:endParaRPr kumimoji="1" lang="ja-JP" altLang="en-US" dirty="0"/>
          </a:p>
        </p:txBody>
      </p:sp>
      <p:sp>
        <p:nvSpPr>
          <p:cNvPr id="4" name="正方形/長方形 3"/>
          <p:cNvSpPr/>
          <p:nvPr/>
        </p:nvSpPr>
        <p:spPr>
          <a:xfrm>
            <a:off x="991760" y="1814647"/>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checkout &lt;branch&gt;</a:t>
            </a:r>
          </a:p>
        </p:txBody>
      </p:sp>
      <p:sp>
        <p:nvSpPr>
          <p:cNvPr id="5" name="正方形/長方形 4"/>
          <p:cNvSpPr/>
          <p:nvPr/>
        </p:nvSpPr>
        <p:spPr>
          <a:xfrm>
            <a:off x="1015206" y="2493804"/>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checkout -b &lt;</a:t>
            </a:r>
            <a:r>
              <a:rPr lang="en-US" altLang="ja-JP" dirty="0" err="1" smtClean="0"/>
              <a:t>newbranch</a:t>
            </a:r>
            <a:r>
              <a:rPr lang="en-US" altLang="ja-JP" dirty="0" smtClean="0"/>
              <a:t>&gt; [&lt;</a:t>
            </a:r>
            <a:r>
              <a:rPr lang="en-US" altLang="ja-JP" dirty="0" err="1" smtClean="0"/>
              <a:t>startpoint</a:t>
            </a:r>
            <a:r>
              <a:rPr lang="en-US" altLang="ja-JP" dirty="0" smtClean="0"/>
              <a:t>&gt;]</a:t>
            </a:r>
          </a:p>
        </p:txBody>
      </p:sp>
      <p:sp>
        <p:nvSpPr>
          <p:cNvPr id="6" name="テキスト ボックス 5"/>
          <p:cNvSpPr txBox="1"/>
          <p:nvPr/>
        </p:nvSpPr>
        <p:spPr>
          <a:xfrm>
            <a:off x="997023" y="2120352"/>
            <a:ext cx="7344816" cy="369332"/>
          </a:xfrm>
          <a:prstGeom prst="rect">
            <a:avLst/>
          </a:prstGeom>
          <a:noFill/>
        </p:spPr>
        <p:txBody>
          <a:bodyPr wrap="square" rtlCol="0">
            <a:spAutoFit/>
          </a:bodyPr>
          <a:lstStyle/>
          <a:p>
            <a:r>
              <a:rPr lang="ja-JP" altLang="en-US" dirty="0" smtClean="0"/>
              <a:t>ブランチを作成してチェックアウト</a:t>
            </a:r>
            <a:endParaRPr lang="en-US" altLang="ja-JP" dirty="0" smtClean="0"/>
          </a:p>
        </p:txBody>
      </p:sp>
      <p:sp>
        <p:nvSpPr>
          <p:cNvPr id="7" name="正方形/長方形 6"/>
          <p:cNvSpPr/>
          <p:nvPr/>
        </p:nvSpPr>
        <p:spPr>
          <a:xfrm>
            <a:off x="1015206" y="3166740"/>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checkout –t &lt;remote&gt;/&lt;branch&gt;</a:t>
            </a:r>
          </a:p>
        </p:txBody>
      </p:sp>
      <p:sp>
        <p:nvSpPr>
          <p:cNvPr id="8" name="テキスト ボックス 7"/>
          <p:cNvSpPr txBox="1"/>
          <p:nvPr/>
        </p:nvSpPr>
        <p:spPr>
          <a:xfrm>
            <a:off x="1015206" y="2766593"/>
            <a:ext cx="7344816" cy="369332"/>
          </a:xfrm>
          <a:prstGeom prst="rect">
            <a:avLst/>
          </a:prstGeom>
          <a:noFill/>
        </p:spPr>
        <p:txBody>
          <a:bodyPr wrap="square" rtlCol="0">
            <a:spAutoFit/>
          </a:bodyPr>
          <a:lstStyle/>
          <a:p>
            <a:r>
              <a:rPr lang="ja-JP" altLang="en-US" dirty="0" smtClean="0"/>
              <a:t>リモートブランチのトラッキングブランチを作成しチェックアウト</a:t>
            </a:r>
            <a:endParaRPr kumimoji="1" lang="ja-JP" altLang="en-US" dirty="0"/>
          </a:p>
        </p:txBody>
      </p:sp>
      <p:sp>
        <p:nvSpPr>
          <p:cNvPr id="9" name="テキスト ボックス 8"/>
          <p:cNvSpPr txBox="1"/>
          <p:nvPr/>
        </p:nvSpPr>
        <p:spPr>
          <a:xfrm>
            <a:off x="1015206" y="3466404"/>
            <a:ext cx="7344816" cy="369332"/>
          </a:xfrm>
          <a:prstGeom prst="rect">
            <a:avLst/>
          </a:prstGeom>
          <a:noFill/>
        </p:spPr>
        <p:txBody>
          <a:bodyPr wrap="square" rtlCol="0">
            <a:spAutoFit/>
          </a:bodyPr>
          <a:lstStyle/>
          <a:p>
            <a:r>
              <a:rPr lang="ja-JP" altLang="en-US" dirty="0" smtClean="0"/>
              <a:t>コミット前の変更を取り消す</a:t>
            </a:r>
            <a:endParaRPr kumimoji="1" lang="ja-JP" altLang="en-US" dirty="0"/>
          </a:p>
        </p:txBody>
      </p:sp>
      <p:sp>
        <p:nvSpPr>
          <p:cNvPr id="10" name="正方形/長方形 9"/>
          <p:cNvSpPr/>
          <p:nvPr/>
        </p:nvSpPr>
        <p:spPr>
          <a:xfrm>
            <a:off x="1015206" y="3835736"/>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checkout &lt;path&gt;…</a:t>
            </a:r>
          </a:p>
        </p:txBody>
      </p:sp>
    </p:spTree>
    <p:extLst>
      <p:ext uri="{BB962C8B-B14F-4D97-AF65-F5344CB8AC3E}">
        <p14:creationId xmlns:p14="http://schemas.microsoft.com/office/powerpoint/2010/main" val="2905369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fetch</a:t>
            </a:r>
            <a:r>
              <a:rPr lang="en-US" altLang="ja-JP" dirty="0"/>
              <a:t/>
            </a:r>
            <a:br>
              <a:rPr lang="en-US" altLang="ja-JP" dirty="0"/>
            </a:br>
            <a:r>
              <a:rPr lang="ja-JP" altLang="en-US" sz="3600" dirty="0" smtClean="0"/>
              <a:t>リモートの状態を更新する</a:t>
            </a:r>
            <a:endParaRPr kumimoji="1" lang="ja-JP" altLang="en-US" dirty="0"/>
          </a:p>
        </p:txBody>
      </p:sp>
      <p:sp>
        <p:nvSpPr>
          <p:cNvPr id="4" name="正方形/長方形 3"/>
          <p:cNvSpPr/>
          <p:nvPr/>
        </p:nvSpPr>
        <p:spPr>
          <a:xfrm>
            <a:off x="1032119" y="1856494"/>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fetch</a:t>
            </a:r>
            <a:r>
              <a:rPr lang="ja-JP" altLang="en-US" dirty="0" smtClean="0"/>
              <a:t> </a:t>
            </a:r>
            <a:r>
              <a:rPr lang="en-US" altLang="ja-JP" dirty="0" smtClean="0"/>
              <a:t>&lt;remote&gt;</a:t>
            </a:r>
          </a:p>
        </p:txBody>
      </p:sp>
      <p:sp>
        <p:nvSpPr>
          <p:cNvPr id="6" name="正方形/長方形 5"/>
          <p:cNvSpPr/>
          <p:nvPr/>
        </p:nvSpPr>
        <p:spPr>
          <a:xfrm>
            <a:off x="1032119" y="2529430"/>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fetch --all</a:t>
            </a:r>
          </a:p>
        </p:txBody>
      </p:sp>
      <p:sp>
        <p:nvSpPr>
          <p:cNvPr id="7" name="テキスト ボックス 6"/>
          <p:cNvSpPr txBox="1"/>
          <p:nvPr/>
        </p:nvSpPr>
        <p:spPr>
          <a:xfrm>
            <a:off x="1032119" y="2129283"/>
            <a:ext cx="7344816" cy="369332"/>
          </a:xfrm>
          <a:prstGeom prst="rect">
            <a:avLst/>
          </a:prstGeom>
          <a:noFill/>
        </p:spPr>
        <p:txBody>
          <a:bodyPr wrap="square" rtlCol="0">
            <a:spAutoFit/>
          </a:bodyPr>
          <a:lstStyle/>
          <a:p>
            <a:r>
              <a:rPr kumimoji="1" lang="ja-JP" altLang="en-US" dirty="0" smtClean="0"/>
              <a:t>全てのリモートブランチを更新する</a:t>
            </a:r>
            <a:endParaRPr kumimoji="1" lang="ja-JP" altLang="en-US" dirty="0"/>
          </a:p>
        </p:txBody>
      </p:sp>
      <p:sp>
        <p:nvSpPr>
          <p:cNvPr id="8" name="テキスト ボックス 7"/>
          <p:cNvSpPr txBox="1"/>
          <p:nvPr/>
        </p:nvSpPr>
        <p:spPr>
          <a:xfrm>
            <a:off x="1032119" y="2820073"/>
            <a:ext cx="7344816" cy="646331"/>
          </a:xfrm>
          <a:prstGeom prst="rect">
            <a:avLst/>
          </a:prstGeom>
          <a:noFill/>
        </p:spPr>
        <p:txBody>
          <a:bodyPr wrap="square" rtlCol="0">
            <a:spAutoFit/>
          </a:bodyPr>
          <a:lstStyle/>
          <a:p>
            <a:r>
              <a:rPr kumimoji="1" lang="ja-JP" altLang="en-US" dirty="0" smtClean="0"/>
              <a:t>更新後に、リモートサーバ上に存在しないリモートブランチを削除する</a:t>
            </a:r>
            <a:endParaRPr kumimoji="1" lang="ja-JP" altLang="en-US" dirty="0"/>
          </a:p>
        </p:txBody>
      </p:sp>
      <p:sp>
        <p:nvSpPr>
          <p:cNvPr id="9" name="正方形/長方形 8"/>
          <p:cNvSpPr/>
          <p:nvPr/>
        </p:nvSpPr>
        <p:spPr>
          <a:xfrm>
            <a:off x="1032119" y="3462777"/>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fetch (-p | --prune)</a:t>
            </a:r>
          </a:p>
        </p:txBody>
      </p:sp>
    </p:spTree>
    <p:extLst>
      <p:ext uri="{BB962C8B-B14F-4D97-AF65-F5344CB8AC3E}">
        <p14:creationId xmlns:p14="http://schemas.microsoft.com/office/powerpoint/2010/main" val="891845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merge</a:t>
            </a:r>
            <a:br>
              <a:rPr lang="en-US" altLang="ja-JP" dirty="0" smtClean="0"/>
            </a:br>
            <a:r>
              <a:rPr lang="ja-JP" altLang="en-US" sz="3200" dirty="0" smtClean="0"/>
              <a:t>ブランチを取り込む</a:t>
            </a:r>
            <a:endParaRPr kumimoji="1" lang="ja-JP" altLang="en-US" dirty="0"/>
          </a:p>
        </p:txBody>
      </p:sp>
      <p:sp>
        <p:nvSpPr>
          <p:cNvPr id="4" name="正方形/長方形 3"/>
          <p:cNvSpPr/>
          <p:nvPr/>
        </p:nvSpPr>
        <p:spPr>
          <a:xfrm>
            <a:off x="1032119" y="1856494"/>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merge &lt;branch&gt;</a:t>
            </a:r>
          </a:p>
        </p:txBody>
      </p:sp>
      <p:sp>
        <p:nvSpPr>
          <p:cNvPr id="5" name="正方形/長方形 4"/>
          <p:cNvSpPr/>
          <p:nvPr/>
        </p:nvSpPr>
        <p:spPr>
          <a:xfrm>
            <a:off x="1032119" y="2529430"/>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merge --no-</a:t>
            </a:r>
            <a:r>
              <a:rPr lang="en-US" altLang="ja-JP" dirty="0" err="1" smtClean="0"/>
              <a:t>ff</a:t>
            </a:r>
            <a:r>
              <a:rPr lang="en-US" altLang="ja-JP" dirty="0" smtClean="0"/>
              <a:t> &lt;branch&gt;</a:t>
            </a:r>
          </a:p>
        </p:txBody>
      </p:sp>
      <p:sp>
        <p:nvSpPr>
          <p:cNvPr id="6" name="テキスト ボックス 5"/>
          <p:cNvSpPr txBox="1"/>
          <p:nvPr/>
        </p:nvSpPr>
        <p:spPr>
          <a:xfrm>
            <a:off x="1032119" y="2129283"/>
            <a:ext cx="7344816" cy="369332"/>
          </a:xfrm>
          <a:prstGeom prst="rect">
            <a:avLst/>
          </a:prstGeom>
          <a:noFill/>
        </p:spPr>
        <p:txBody>
          <a:bodyPr wrap="square" rtlCol="0">
            <a:spAutoFit/>
          </a:bodyPr>
          <a:lstStyle/>
          <a:p>
            <a:r>
              <a:rPr kumimoji="1" lang="en-US" altLang="ja-JP" dirty="0" smtClean="0"/>
              <a:t>fast-forward</a:t>
            </a:r>
            <a:r>
              <a:rPr kumimoji="1" lang="ja-JP" altLang="en-US" dirty="0" smtClean="0"/>
              <a:t>しない</a:t>
            </a:r>
            <a:endParaRPr kumimoji="1" lang="ja-JP" altLang="en-US" dirty="0"/>
          </a:p>
        </p:txBody>
      </p:sp>
      <p:sp>
        <p:nvSpPr>
          <p:cNvPr id="7" name="テキスト ボックス 6"/>
          <p:cNvSpPr txBox="1"/>
          <p:nvPr/>
        </p:nvSpPr>
        <p:spPr>
          <a:xfrm>
            <a:off x="1032119" y="2820073"/>
            <a:ext cx="7344816" cy="369332"/>
          </a:xfrm>
          <a:prstGeom prst="rect">
            <a:avLst/>
          </a:prstGeom>
          <a:noFill/>
        </p:spPr>
        <p:txBody>
          <a:bodyPr wrap="square" rtlCol="0">
            <a:spAutoFit/>
          </a:bodyPr>
          <a:lstStyle/>
          <a:p>
            <a:r>
              <a:rPr kumimoji="1" lang="ja-JP" altLang="en-US" dirty="0" smtClean="0"/>
              <a:t>マージのログを一つに圧縮する</a:t>
            </a:r>
            <a:endParaRPr kumimoji="1" lang="ja-JP" altLang="en-US" dirty="0"/>
          </a:p>
        </p:txBody>
      </p:sp>
      <p:sp>
        <p:nvSpPr>
          <p:cNvPr id="8" name="正方形/長方形 7"/>
          <p:cNvSpPr/>
          <p:nvPr/>
        </p:nvSpPr>
        <p:spPr>
          <a:xfrm>
            <a:off x="1028853" y="3189405"/>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merge --squash &lt;branch&gt;</a:t>
            </a:r>
          </a:p>
        </p:txBody>
      </p:sp>
      <p:sp>
        <p:nvSpPr>
          <p:cNvPr id="9" name="テキスト ボックス 8"/>
          <p:cNvSpPr txBox="1"/>
          <p:nvPr/>
        </p:nvSpPr>
        <p:spPr>
          <a:xfrm>
            <a:off x="1012267" y="4221088"/>
            <a:ext cx="7344816" cy="646331"/>
          </a:xfrm>
          <a:prstGeom prst="rect">
            <a:avLst/>
          </a:prstGeom>
          <a:noFill/>
        </p:spPr>
        <p:txBody>
          <a:bodyPr wrap="square" rtlCol="0">
            <a:spAutoFit/>
          </a:bodyPr>
          <a:lstStyle/>
          <a:p>
            <a:r>
              <a:rPr kumimoji="1" lang="ja-JP" altLang="en-US" dirty="0" smtClean="0"/>
              <a:t>＊</a:t>
            </a:r>
            <a:r>
              <a:rPr kumimoji="1" lang="en-US" altLang="ja-JP" dirty="0" smtClean="0"/>
              <a:t>fast-forward</a:t>
            </a:r>
            <a:endParaRPr lang="en-US" altLang="ja-JP" dirty="0"/>
          </a:p>
          <a:p>
            <a:r>
              <a:rPr lang="ja-JP" altLang="en-US" dirty="0"/>
              <a:t>早</a:t>
            </a:r>
            <a:r>
              <a:rPr lang="ja-JP" altLang="en-US" dirty="0" smtClean="0"/>
              <a:t>送りという意味なのですが、</a:t>
            </a:r>
            <a:r>
              <a:rPr lang="en-US" altLang="ja-JP" dirty="0" smtClean="0"/>
              <a:t>branch</a:t>
            </a:r>
            <a:r>
              <a:rPr lang="ja-JP" altLang="en-US" dirty="0" err="1" smtClean="0"/>
              <a:t>を統</a:t>
            </a:r>
            <a:r>
              <a:rPr lang="ja-JP" altLang="en-US" dirty="0" smtClean="0"/>
              <a:t>合する際に</a:t>
            </a:r>
            <a:endParaRPr kumimoji="1" lang="en-US" altLang="ja-JP" dirty="0" smtClean="0"/>
          </a:p>
        </p:txBody>
      </p:sp>
    </p:spTree>
    <p:extLst>
      <p:ext uri="{BB962C8B-B14F-4D97-AF65-F5344CB8AC3E}">
        <p14:creationId xmlns:p14="http://schemas.microsoft.com/office/powerpoint/2010/main" val="2436881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476672"/>
            <a:ext cx="8041440" cy="1442674"/>
          </a:xfrm>
        </p:spPr>
        <p:txBody>
          <a:bodyPr/>
          <a:lstStyle/>
          <a:p>
            <a:r>
              <a:rPr kumimoji="1" lang="en-US" altLang="ja-JP" dirty="0" smtClean="0"/>
              <a:t>Lesson1</a:t>
            </a:r>
            <a:br>
              <a:rPr kumimoji="1" lang="en-US" altLang="ja-JP" dirty="0" smtClean="0"/>
            </a:br>
            <a:r>
              <a:rPr kumimoji="1" lang="en-US" altLang="ja-JP" dirty="0" err="1" smtClean="0"/>
              <a:t>Github</a:t>
            </a:r>
            <a:r>
              <a:rPr lang="ja-JP" altLang="en-US" dirty="0"/>
              <a:t>の</a:t>
            </a:r>
            <a:r>
              <a:rPr lang="ja-JP" altLang="en-US" dirty="0" smtClean="0"/>
              <a:t>アカウント作成</a:t>
            </a:r>
            <a:endParaRPr kumimoji="1" lang="ja-JP" altLang="en-US" dirty="0"/>
          </a:p>
        </p:txBody>
      </p:sp>
      <p:pic>
        <p:nvPicPr>
          <p:cNvPr id="6" name="コンテンツ プレースホルダー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8981" y="2492896"/>
            <a:ext cx="6718753" cy="3744416"/>
          </a:xfrm>
        </p:spPr>
      </p:pic>
      <p:sp>
        <p:nvSpPr>
          <p:cNvPr id="7" name="テキスト ボックス 6"/>
          <p:cNvSpPr txBox="1"/>
          <p:nvPr/>
        </p:nvSpPr>
        <p:spPr>
          <a:xfrm>
            <a:off x="1244297" y="1818982"/>
            <a:ext cx="6696744" cy="646331"/>
          </a:xfrm>
          <a:prstGeom prst="rect">
            <a:avLst/>
          </a:prstGeom>
          <a:noFill/>
        </p:spPr>
        <p:txBody>
          <a:bodyPr wrap="square" rtlCol="0">
            <a:spAutoFit/>
          </a:bodyPr>
          <a:lstStyle/>
          <a:p>
            <a:r>
              <a:rPr kumimoji="1" lang="en-US" altLang="ja-JP" dirty="0" err="1" smtClean="0"/>
              <a:t>Github</a:t>
            </a:r>
            <a:r>
              <a:rPr kumimoji="1" lang="ja-JP" altLang="en-US" dirty="0" smtClean="0"/>
              <a:t>のサイトにアクセス後</a:t>
            </a:r>
            <a:endParaRPr kumimoji="1" lang="en-US" altLang="ja-JP" dirty="0" smtClean="0"/>
          </a:p>
          <a:p>
            <a:r>
              <a:rPr kumimoji="1" lang="ja-JP" altLang="en-US" dirty="0" smtClean="0"/>
              <a:t>必要な情報を入力して</a:t>
            </a:r>
            <a:r>
              <a:rPr kumimoji="1" lang="en-US" altLang="ja-JP" dirty="0" err="1" smtClean="0"/>
              <a:t>Github</a:t>
            </a:r>
            <a:r>
              <a:rPr kumimoji="1" lang="ja-JP" altLang="en-US" dirty="0" smtClean="0"/>
              <a:t>に登録</a:t>
            </a:r>
            <a:endParaRPr kumimoji="1" lang="ja-JP" altLang="en-US" dirty="0"/>
          </a:p>
        </p:txBody>
      </p:sp>
    </p:spTree>
    <p:extLst>
      <p:ext uri="{BB962C8B-B14F-4D97-AF65-F5344CB8AC3E}">
        <p14:creationId xmlns:p14="http://schemas.microsoft.com/office/powerpoint/2010/main" val="3435243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pull</a:t>
            </a:r>
            <a:br>
              <a:rPr kumimoji="1" lang="en-US" altLang="ja-JP" dirty="0" smtClean="0"/>
            </a:br>
            <a:r>
              <a:rPr lang="ja-JP" altLang="en-US" sz="3600" dirty="0" smtClean="0"/>
              <a:t>リモートを更新をローカルに取り込む</a:t>
            </a:r>
            <a:endParaRPr kumimoji="1" lang="ja-JP" altLang="en-US" dirty="0"/>
          </a:p>
        </p:txBody>
      </p:sp>
      <p:sp>
        <p:nvSpPr>
          <p:cNvPr id="4" name="正方形/長方形 3"/>
          <p:cNvSpPr/>
          <p:nvPr/>
        </p:nvSpPr>
        <p:spPr>
          <a:xfrm>
            <a:off x="755576" y="1844824"/>
            <a:ext cx="7344816" cy="2679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t>$ </a:t>
            </a:r>
            <a:r>
              <a:rPr lang="en-US" altLang="ja-JP" dirty="0" err="1" smtClean="0"/>
              <a:t>git</a:t>
            </a:r>
            <a:r>
              <a:rPr lang="en-US" altLang="ja-JP" dirty="0" smtClean="0"/>
              <a:t> pull [&lt;remote&gt;] [&lt;branch&gt;]</a:t>
            </a:r>
          </a:p>
        </p:txBody>
      </p:sp>
    </p:spTree>
    <p:extLst>
      <p:ext uri="{BB962C8B-B14F-4D97-AF65-F5344CB8AC3E}">
        <p14:creationId xmlns:p14="http://schemas.microsoft.com/office/powerpoint/2010/main" val="2667268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775" y="-9272"/>
            <a:ext cx="3985656" cy="6858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43500" cy="6858000"/>
          </a:xfrm>
          <a:prstGeom prst="rect">
            <a:avLst/>
          </a:prstGeom>
        </p:spPr>
      </p:pic>
      <p:sp>
        <p:nvSpPr>
          <p:cNvPr id="4" name="タイトル 3"/>
          <p:cNvSpPr>
            <a:spLocks noGrp="1"/>
          </p:cNvSpPr>
          <p:nvPr>
            <p:ph type="title"/>
          </p:nvPr>
        </p:nvSpPr>
        <p:spPr>
          <a:xfrm>
            <a:off x="1131055" y="4077072"/>
            <a:ext cx="8041440" cy="1872208"/>
          </a:xfrm>
        </p:spPr>
        <p:txBody>
          <a:bodyPr/>
          <a:lstStyle/>
          <a:p>
            <a:r>
              <a:rPr lang="ja-JP" altLang="en-US" dirty="0" smtClean="0">
                <a:solidFill>
                  <a:schemeClr val="bg2"/>
                </a:solidFill>
              </a:rPr>
              <a:t>後は自分で調べてね</a:t>
            </a:r>
            <a:r>
              <a:rPr lang="en-US" altLang="ja-JP" dirty="0" smtClean="0">
                <a:solidFill>
                  <a:schemeClr val="bg2"/>
                </a:solidFill>
              </a:rPr>
              <a:t/>
            </a:r>
            <a:br>
              <a:rPr lang="en-US" altLang="ja-JP" dirty="0" smtClean="0">
                <a:solidFill>
                  <a:schemeClr val="bg2"/>
                </a:solidFill>
              </a:rPr>
            </a:br>
            <a:r>
              <a:rPr lang="en-US" altLang="ja-JP" dirty="0">
                <a:hlinkClick r:id="rId4"/>
              </a:rPr>
              <a:t>http://www.slideshare.net/vector.xenon/git-14162471</a:t>
            </a:r>
            <a:endParaRPr kumimoji="1" lang="ja-JP" altLang="en-US" dirty="0">
              <a:solidFill>
                <a:schemeClr val="bg2"/>
              </a:solidFill>
            </a:endParaRPr>
          </a:p>
        </p:txBody>
      </p:sp>
    </p:spTree>
    <p:extLst>
      <p:ext uri="{BB962C8B-B14F-4D97-AF65-F5344CB8AC3E}">
        <p14:creationId xmlns:p14="http://schemas.microsoft.com/office/powerpoint/2010/main" val="3219643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0"/>
            <a:ext cx="4716017" cy="6858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427984" cy="6858000"/>
          </a:xfrm>
          <a:prstGeom prst="rect">
            <a:avLst/>
          </a:prstGeom>
        </p:spPr>
      </p:pic>
      <p:sp>
        <p:nvSpPr>
          <p:cNvPr id="7" name="爆発 2 6"/>
          <p:cNvSpPr/>
          <p:nvPr/>
        </p:nvSpPr>
        <p:spPr>
          <a:xfrm>
            <a:off x="323528" y="2636023"/>
            <a:ext cx="7992888" cy="395185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結局何をすればいいか</a:t>
            </a:r>
            <a:r>
              <a:rPr lang="ja-JP" altLang="en-US" sz="2800" dirty="0"/>
              <a:t>わからない方へ</a:t>
            </a:r>
            <a:endParaRPr kumimoji="1" lang="en-US" altLang="ja-JP" sz="2800" dirty="0" smtClean="0"/>
          </a:p>
        </p:txBody>
      </p:sp>
    </p:spTree>
    <p:extLst>
      <p:ext uri="{BB962C8B-B14F-4D97-AF65-F5344CB8AC3E}">
        <p14:creationId xmlns:p14="http://schemas.microsoft.com/office/powerpoint/2010/main" val="4958761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いいこん</a:t>
            </a:r>
            <a:r>
              <a:rPr lang="ja-JP" altLang="en-US" dirty="0" err="1" smtClean="0"/>
              <a:t>ぶ</a:t>
            </a:r>
            <a:r>
              <a:rPr lang="ja-JP" altLang="en-US" dirty="0" smtClean="0"/>
              <a:t>スタート</a:t>
            </a:r>
            <a:r>
              <a:rPr lang="en-US" altLang="ja-JP" dirty="0" smtClean="0"/>
              <a:t/>
            </a:r>
            <a:br>
              <a:rPr lang="en-US" altLang="ja-JP" dirty="0" smtClean="0"/>
            </a:br>
            <a:r>
              <a:rPr lang="ja-JP" altLang="en-US" dirty="0" smtClean="0"/>
              <a:t>マニュアル</a:t>
            </a:r>
            <a:r>
              <a:rPr lang="en-US" altLang="ja-JP" dirty="0" smtClean="0"/>
              <a:t>(1/4)</a:t>
            </a:r>
            <a:endParaRPr kumimoji="1" lang="ja-JP" altLang="en-US" dirty="0"/>
          </a:p>
        </p:txBody>
      </p:sp>
      <p:sp>
        <p:nvSpPr>
          <p:cNvPr id="11" name="テキスト ボックス 10"/>
          <p:cNvSpPr txBox="1"/>
          <p:nvPr/>
        </p:nvSpPr>
        <p:spPr>
          <a:xfrm>
            <a:off x="1115616" y="4961493"/>
            <a:ext cx="7416824" cy="646331"/>
          </a:xfrm>
          <a:prstGeom prst="rect">
            <a:avLst/>
          </a:prstGeom>
          <a:noFill/>
        </p:spPr>
        <p:txBody>
          <a:bodyPr wrap="square" rtlCol="0">
            <a:spAutoFit/>
          </a:bodyPr>
          <a:lstStyle/>
          <a:p>
            <a:r>
              <a:rPr lang="ja-JP" altLang="en-US" dirty="0"/>
              <a:t>＊</a:t>
            </a:r>
            <a:r>
              <a:rPr lang="ja-JP" altLang="en-US" dirty="0" smtClean="0"/>
              <a:t>誰</a:t>
            </a:r>
            <a:r>
              <a:rPr lang="ja-JP" altLang="en-US" dirty="0"/>
              <a:t>かがファイルを変更したかもしれないので自分のローカルに変更を反映させる</a:t>
            </a:r>
            <a:endParaRPr lang="en-US" altLang="ja-JP" dirty="0"/>
          </a:p>
        </p:txBody>
      </p:sp>
      <p:sp>
        <p:nvSpPr>
          <p:cNvPr id="19" name="テキスト ボックス 18"/>
          <p:cNvSpPr txBox="1"/>
          <p:nvPr/>
        </p:nvSpPr>
        <p:spPr>
          <a:xfrm>
            <a:off x="1115616" y="2283837"/>
            <a:ext cx="7056784" cy="2585323"/>
          </a:xfrm>
          <a:prstGeom prst="rect">
            <a:avLst/>
          </a:prstGeom>
          <a:noFill/>
        </p:spPr>
        <p:txBody>
          <a:bodyPr wrap="square" rtlCol="0">
            <a:spAutoFit/>
          </a:bodyPr>
          <a:lstStyle/>
          <a:p>
            <a:r>
              <a:rPr lang="ja-JP" altLang="en-US" sz="5400" dirty="0" smtClean="0"/>
              <a:t>作業を始める前に</a:t>
            </a:r>
            <a:endParaRPr lang="en-US" altLang="ja-JP" sz="5400" dirty="0" smtClean="0"/>
          </a:p>
          <a:p>
            <a:r>
              <a:rPr lang="ja-JP" altLang="en-US" sz="5400" dirty="0" smtClean="0"/>
              <a:t>とりあえず</a:t>
            </a:r>
            <a:endParaRPr lang="en-US" altLang="ja-JP" sz="5400" dirty="0" smtClean="0"/>
          </a:p>
          <a:p>
            <a:r>
              <a:rPr lang="en-US" altLang="ja-JP" sz="5400" dirty="0" err="1" smtClean="0">
                <a:solidFill>
                  <a:schemeClr val="bg2">
                    <a:lumMod val="25000"/>
                  </a:schemeClr>
                </a:solidFill>
              </a:rPr>
              <a:t>git</a:t>
            </a:r>
            <a:r>
              <a:rPr lang="en-US" altLang="ja-JP" sz="5400" dirty="0" smtClean="0">
                <a:solidFill>
                  <a:schemeClr val="bg2">
                    <a:lumMod val="25000"/>
                  </a:schemeClr>
                </a:solidFill>
              </a:rPr>
              <a:t> pull</a:t>
            </a:r>
          </a:p>
        </p:txBody>
      </p:sp>
    </p:spTree>
    <p:extLst>
      <p:ext uri="{BB962C8B-B14F-4D97-AF65-F5344CB8AC3E}">
        <p14:creationId xmlns:p14="http://schemas.microsoft.com/office/powerpoint/2010/main" val="21537828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いいこん</a:t>
            </a:r>
            <a:r>
              <a:rPr lang="ja-JP" altLang="en-US" dirty="0" err="1" smtClean="0"/>
              <a:t>ぶ</a:t>
            </a:r>
            <a:r>
              <a:rPr lang="ja-JP" altLang="en-US" dirty="0" smtClean="0"/>
              <a:t>スタート</a:t>
            </a:r>
            <a:r>
              <a:rPr lang="en-US" altLang="ja-JP" dirty="0" smtClean="0"/>
              <a:t/>
            </a:r>
            <a:br>
              <a:rPr lang="en-US" altLang="ja-JP" dirty="0" smtClean="0"/>
            </a:br>
            <a:r>
              <a:rPr lang="ja-JP" altLang="en-US" dirty="0" smtClean="0"/>
              <a:t>マニュアル</a:t>
            </a:r>
            <a:r>
              <a:rPr lang="en-US" altLang="ja-JP" dirty="0" smtClean="0"/>
              <a:t>(2/4)</a:t>
            </a:r>
            <a:endParaRPr kumimoji="1" lang="ja-JP" altLang="en-US" dirty="0"/>
          </a:p>
        </p:txBody>
      </p:sp>
      <p:sp>
        <p:nvSpPr>
          <p:cNvPr id="13" name="正方形/長方形 12"/>
          <p:cNvSpPr/>
          <p:nvPr/>
        </p:nvSpPr>
        <p:spPr>
          <a:xfrm>
            <a:off x="827584" y="5598825"/>
            <a:ext cx="7632848" cy="646331"/>
          </a:xfrm>
          <a:prstGeom prst="rect">
            <a:avLst/>
          </a:prstGeom>
        </p:spPr>
        <p:txBody>
          <a:bodyPr wrap="square">
            <a:spAutoFit/>
          </a:bodyPr>
          <a:lstStyle/>
          <a:p>
            <a:r>
              <a:rPr lang="ja-JP" altLang="en-US" dirty="0" smtClean="0"/>
              <a:t>＊</a:t>
            </a:r>
            <a:r>
              <a:rPr lang="en-US" altLang="ja-JP" dirty="0" smtClean="0"/>
              <a:t>Ctrl-s</a:t>
            </a:r>
            <a:r>
              <a:rPr lang="ja-JP" altLang="en-US" dirty="0" smtClean="0"/>
              <a:t>をした時点でコミットしたほうが理想的</a:t>
            </a:r>
            <a:endParaRPr lang="en-US" altLang="ja-JP" dirty="0" smtClean="0"/>
          </a:p>
          <a:p>
            <a:r>
              <a:rPr lang="ja-JP" altLang="en-US" dirty="0"/>
              <a:t>　</a:t>
            </a:r>
            <a:r>
              <a:rPr lang="ja-JP" altLang="en-US" dirty="0" smtClean="0"/>
              <a:t>コミットはできるだけ残そう</a:t>
            </a:r>
            <a:endParaRPr lang="en-US" altLang="ja-JP" dirty="0"/>
          </a:p>
        </p:txBody>
      </p:sp>
      <p:sp>
        <p:nvSpPr>
          <p:cNvPr id="19" name="テキスト ボックス 18"/>
          <p:cNvSpPr txBox="1"/>
          <p:nvPr/>
        </p:nvSpPr>
        <p:spPr>
          <a:xfrm>
            <a:off x="827584" y="1997839"/>
            <a:ext cx="8028384" cy="3416320"/>
          </a:xfrm>
          <a:prstGeom prst="rect">
            <a:avLst/>
          </a:prstGeom>
          <a:noFill/>
        </p:spPr>
        <p:txBody>
          <a:bodyPr wrap="square" rtlCol="0">
            <a:spAutoFit/>
          </a:bodyPr>
          <a:lstStyle/>
          <a:p>
            <a:r>
              <a:rPr lang="ja-JP" altLang="en-US" sz="5400" dirty="0" smtClean="0"/>
              <a:t>作業がひと段落したら</a:t>
            </a:r>
            <a:endParaRPr lang="en-US" altLang="ja-JP" sz="5400" dirty="0" smtClean="0"/>
          </a:p>
          <a:p>
            <a:r>
              <a:rPr lang="en-US" altLang="ja-JP" sz="5400" dirty="0" err="1" smtClean="0">
                <a:solidFill>
                  <a:schemeClr val="bg2">
                    <a:lumMod val="25000"/>
                  </a:schemeClr>
                </a:solidFill>
              </a:rPr>
              <a:t>git</a:t>
            </a:r>
            <a:r>
              <a:rPr lang="en-US" altLang="ja-JP" sz="5400" dirty="0" smtClean="0">
                <a:solidFill>
                  <a:schemeClr val="bg2">
                    <a:lumMod val="25000"/>
                  </a:schemeClr>
                </a:solidFill>
              </a:rPr>
              <a:t> add .</a:t>
            </a:r>
          </a:p>
          <a:p>
            <a:r>
              <a:rPr lang="en-US" altLang="ja-JP" sz="5400" dirty="0" smtClean="0"/>
              <a:t>add</a:t>
            </a:r>
            <a:r>
              <a:rPr lang="ja-JP" altLang="en-US" sz="5400" dirty="0" smtClean="0"/>
              <a:t>したらすぐ</a:t>
            </a:r>
            <a:endParaRPr lang="en-US" altLang="ja-JP" sz="5400" dirty="0" smtClean="0"/>
          </a:p>
          <a:p>
            <a:r>
              <a:rPr lang="en-US" altLang="ja-JP" sz="5400" dirty="0" err="1" smtClean="0">
                <a:solidFill>
                  <a:schemeClr val="bg2">
                    <a:lumMod val="25000"/>
                  </a:schemeClr>
                </a:solidFill>
              </a:rPr>
              <a:t>git</a:t>
            </a:r>
            <a:r>
              <a:rPr lang="en-US" altLang="ja-JP" sz="5400" dirty="0" smtClean="0">
                <a:solidFill>
                  <a:schemeClr val="bg2">
                    <a:lumMod val="25000"/>
                  </a:schemeClr>
                </a:solidFill>
              </a:rPr>
              <a:t> commit -m “message”</a:t>
            </a:r>
          </a:p>
        </p:txBody>
      </p:sp>
    </p:spTree>
    <p:extLst>
      <p:ext uri="{BB962C8B-B14F-4D97-AF65-F5344CB8AC3E}">
        <p14:creationId xmlns:p14="http://schemas.microsoft.com/office/powerpoint/2010/main" val="39262393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いいこん</a:t>
            </a:r>
            <a:r>
              <a:rPr lang="ja-JP" altLang="en-US" dirty="0" err="1" smtClean="0"/>
              <a:t>ぶ</a:t>
            </a:r>
            <a:r>
              <a:rPr lang="ja-JP" altLang="en-US" dirty="0" smtClean="0"/>
              <a:t>スタート</a:t>
            </a:r>
            <a:r>
              <a:rPr lang="en-US" altLang="ja-JP" dirty="0" smtClean="0"/>
              <a:t/>
            </a:r>
            <a:br>
              <a:rPr lang="en-US" altLang="ja-JP" dirty="0" smtClean="0"/>
            </a:br>
            <a:r>
              <a:rPr lang="ja-JP" altLang="en-US" dirty="0" smtClean="0"/>
              <a:t>マニュアル</a:t>
            </a:r>
            <a:r>
              <a:rPr lang="en-US" altLang="ja-JP" dirty="0" smtClean="0"/>
              <a:t>(3/4)</a:t>
            </a:r>
            <a:endParaRPr kumimoji="1" lang="ja-JP" altLang="en-US" dirty="0"/>
          </a:p>
        </p:txBody>
      </p:sp>
      <p:sp>
        <p:nvSpPr>
          <p:cNvPr id="13" name="正方形/長方形 12"/>
          <p:cNvSpPr/>
          <p:nvPr/>
        </p:nvSpPr>
        <p:spPr>
          <a:xfrm>
            <a:off x="827584" y="3890665"/>
            <a:ext cx="7632848" cy="369332"/>
          </a:xfrm>
          <a:prstGeom prst="rect">
            <a:avLst/>
          </a:prstGeom>
        </p:spPr>
        <p:txBody>
          <a:bodyPr wrap="square">
            <a:spAutoFit/>
          </a:bodyPr>
          <a:lstStyle/>
          <a:p>
            <a:r>
              <a:rPr lang="ja-JP" altLang="en-US" dirty="0" smtClean="0"/>
              <a:t>＊</a:t>
            </a:r>
            <a:r>
              <a:rPr lang="en-US" altLang="ja-JP" dirty="0" smtClean="0"/>
              <a:t>push</a:t>
            </a:r>
            <a:r>
              <a:rPr lang="ja-JP" altLang="en-US" dirty="0" smtClean="0"/>
              <a:t>は慎重かつ大胆に</a:t>
            </a:r>
            <a:endParaRPr lang="en-US" altLang="ja-JP" dirty="0" smtClean="0"/>
          </a:p>
        </p:txBody>
      </p:sp>
      <p:sp>
        <p:nvSpPr>
          <p:cNvPr id="19" name="テキスト ボックス 18"/>
          <p:cNvSpPr txBox="1"/>
          <p:nvPr/>
        </p:nvSpPr>
        <p:spPr>
          <a:xfrm>
            <a:off x="827584" y="1997839"/>
            <a:ext cx="8136904" cy="1754326"/>
          </a:xfrm>
          <a:prstGeom prst="rect">
            <a:avLst/>
          </a:prstGeom>
          <a:noFill/>
        </p:spPr>
        <p:txBody>
          <a:bodyPr wrap="square" rtlCol="0">
            <a:spAutoFit/>
          </a:bodyPr>
          <a:lstStyle/>
          <a:p>
            <a:r>
              <a:rPr lang="ja-JP" altLang="en-US" sz="5400" dirty="0" smtClean="0"/>
              <a:t>今日の作業終了のときに</a:t>
            </a:r>
            <a:endParaRPr lang="en-US" altLang="ja-JP" sz="5400" dirty="0" smtClean="0"/>
          </a:p>
          <a:p>
            <a:r>
              <a:rPr lang="en-US" altLang="ja-JP" sz="5400" dirty="0" err="1" smtClean="0">
                <a:solidFill>
                  <a:schemeClr val="bg2">
                    <a:lumMod val="25000"/>
                  </a:schemeClr>
                </a:solidFill>
              </a:rPr>
              <a:t>git</a:t>
            </a:r>
            <a:r>
              <a:rPr lang="en-US" altLang="ja-JP" sz="5400" dirty="0" smtClean="0">
                <a:solidFill>
                  <a:schemeClr val="bg2">
                    <a:lumMod val="25000"/>
                  </a:schemeClr>
                </a:solidFill>
              </a:rPr>
              <a:t> push</a:t>
            </a:r>
          </a:p>
        </p:txBody>
      </p:sp>
      <p:sp>
        <p:nvSpPr>
          <p:cNvPr id="7" name="テキスト ボックス 6"/>
          <p:cNvSpPr txBox="1"/>
          <p:nvPr/>
        </p:nvSpPr>
        <p:spPr>
          <a:xfrm>
            <a:off x="827584" y="4259997"/>
            <a:ext cx="8136904" cy="1754326"/>
          </a:xfrm>
          <a:prstGeom prst="rect">
            <a:avLst/>
          </a:prstGeom>
          <a:noFill/>
        </p:spPr>
        <p:txBody>
          <a:bodyPr wrap="square" rtlCol="0">
            <a:spAutoFit/>
          </a:bodyPr>
          <a:lstStyle/>
          <a:p>
            <a:r>
              <a:rPr lang="ja-JP" altLang="en-US" sz="5400" dirty="0"/>
              <a:t>寝る前</a:t>
            </a:r>
            <a:r>
              <a:rPr lang="ja-JP" altLang="en-US" sz="5400" dirty="0" smtClean="0"/>
              <a:t>に再度</a:t>
            </a:r>
            <a:endParaRPr lang="en-US" altLang="ja-JP" sz="5400" dirty="0" smtClean="0"/>
          </a:p>
          <a:p>
            <a:r>
              <a:rPr lang="en-US" altLang="ja-JP" sz="5400" dirty="0" err="1" smtClean="0">
                <a:solidFill>
                  <a:schemeClr val="bg2">
                    <a:lumMod val="25000"/>
                  </a:schemeClr>
                </a:solidFill>
              </a:rPr>
              <a:t>git</a:t>
            </a:r>
            <a:r>
              <a:rPr lang="en-US" altLang="ja-JP" sz="5400" dirty="0" smtClean="0">
                <a:solidFill>
                  <a:schemeClr val="bg2">
                    <a:lumMod val="25000"/>
                  </a:schemeClr>
                </a:solidFill>
              </a:rPr>
              <a:t> pull</a:t>
            </a:r>
          </a:p>
        </p:txBody>
      </p:sp>
      <p:sp>
        <p:nvSpPr>
          <p:cNvPr id="8" name="正方形/長方形 7"/>
          <p:cNvSpPr/>
          <p:nvPr/>
        </p:nvSpPr>
        <p:spPr>
          <a:xfrm>
            <a:off x="979984" y="6014323"/>
            <a:ext cx="7632848" cy="369332"/>
          </a:xfrm>
          <a:prstGeom prst="rect">
            <a:avLst/>
          </a:prstGeom>
        </p:spPr>
        <p:txBody>
          <a:bodyPr wrap="square">
            <a:spAutoFit/>
          </a:bodyPr>
          <a:lstStyle/>
          <a:p>
            <a:r>
              <a:rPr lang="ja-JP" altLang="en-US" dirty="0" smtClean="0"/>
              <a:t>＊某</a:t>
            </a:r>
            <a:r>
              <a:rPr lang="en-US" altLang="ja-JP" dirty="0" smtClean="0"/>
              <a:t>H</a:t>
            </a:r>
            <a:r>
              <a:rPr lang="ja-JP" altLang="en-US" dirty="0" smtClean="0"/>
              <a:t>氏曰く、</a:t>
            </a:r>
            <a:r>
              <a:rPr lang="en-US" altLang="ja-JP" dirty="0" smtClean="0"/>
              <a:t>”pull</a:t>
            </a:r>
            <a:r>
              <a:rPr lang="ja-JP" altLang="en-US" dirty="0" smtClean="0"/>
              <a:t>して寝る</a:t>
            </a:r>
            <a:r>
              <a:rPr lang="en-US" altLang="ja-JP" dirty="0" smtClean="0"/>
              <a:t>”</a:t>
            </a:r>
            <a:r>
              <a:rPr lang="ja-JP" altLang="en-US" dirty="0"/>
              <a:t>だそう</a:t>
            </a:r>
            <a:r>
              <a:rPr lang="ja-JP" altLang="en-US" dirty="0" smtClean="0"/>
              <a:t>です</a:t>
            </a:r>
            <a:endParaRPr lang="en-US" altLang="ja-JP" dirty="0" smtClean="0"/>
          </a:p>
        </p:txBody>
      </p:sp>
    </p:spTree>
    <p:extLst>
      <p:ext uri="{BB962C8B-B14F-4D97-AF65-F5344CB8AC3E}">
        <p14:creationId xmlns:p14="http://schemas.microsoft.com/office/powerpoint/2010/main" val="2037789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いいこん</a:t>
            </a:r>
            <a:r>
              <a:rPr lang="ja-JP" altLang="en-US" dirty="0" err="1" smtClean="0"/>
              <a:t>ぶ</a:t>
            </a:r>
            <a:r>
              <a:rPr lang="ja-JP" altLang="en-US" dirty="0" smtClean="0"/>
              <a:t>スタート</a:t>
            </a:r>
            <a:r>
              <a:rPr lang="en-US" altLang="ja-JP" dirty="0" smtClean="0"/>
              <a:t/>
            </a:r>
            <a:br>
              <a:rPr lang="en-US" altLang="ja-JP" dirty="0" smtClean="0"/>
            </a:br>
            <a:r>
              <a:rPr lang="ja-JP" altLang="en-US" dirty="0" smtClean="0"/>
              <a:t>マニュアル</a:t>
            </a:r>
            <a:r>
              <a:rPr lang="en-US" altLang="ja-JP" dirty="0" smtClean="0"/>
              <a:t>(4/4)</a:t>
            </a:r>
            <a:endParaRPr kumimoji="1" lang="ja-JP" altLang="en-US" dirty="0"/>
          </a:p>
        </p:txBody>
      </p:sp>
      <p:grpSp>
        <p:nvGrpSpPr>
          <p:cNvPr id="6" name="グループ化 5"/>
          <p:cNvGrpSpPr/>
          <p:nvPr/>
        </p:nvGrpSpPr>
        <p:grpSpPr>
          <a:xfrm>
            <a:off x="1619672" y="2646744"/>
            <a:ext cx="6264696" cy="2870488"/>
            <a:chOff x="1619672" y="2100880"/>
            <a:chExt cx="6264696" cy="2870488"/>
          </a:xfrm>
        </p:grpSpPr>
        <p:sp>
          <p:nvSpPr>
            <p:cNvPr id="19" name="テキスト ボックス 18"/>
            <p:cNvSpPr txBox="1"/>
            <p:nvPr/>
          </p:nvSpPr>
          <p:spPr>
            <a:xfrm>
              <a:off x="1619672" y="2816932"/>
              <a:ext cx="2736304" cy="2154436"/>
            </a:xfrm>
            <a:prstGeom prst="rect">
              <a:avLst/>
            </a:prstGeom>
            <a:noFill/>
          </p:spPr>
          <p:txBody>
            <a:bodyPr wrap="square" rtlCol="0">
              <a:spAutoFit/>
            </a:bodyPr>
            <a:lstStyle/>
            <a:p>
              <a:r>
                <a:rPr lang="en-US" altLang="ja-JP" sz="4000" dirty="0" smtClean="0"/>
                <a:t>Ⅰ:add</a:t>
              </a:r>
            </a:p>
            <a:p>
              <a:r>
                <a:rPr lang="en-US" altLang="ja-JP" sz="4000" dirty="0"/>
                <a:t>Ⅱ</a:t>
              </a:r>
              <a:r>
                <a:rPr lang="en-US" altLang="ja-JP" sz="4000" dirty="0" smtClean="0"/>
                <a:t>:commit</a:t>
              </a:r>
            </a:p>
            <a:p>
              <a:endParaRPr lang="en-US" altLang="ja-JP" sz="5400" dirty="0" smtClean="0"/>
            </a:p>
          </p:txBody>
        </p:sp>
        <p:sp>
          <p:nvSpPr>
            <p:cNvPr id="2" name="右中かっこ 1"/>
            <p:cNvSpPr/>
            <p:nvPr/>
          </p:nvSpPr>
          <p:spPr>
            <a:xfrm>
              <a:off x="4355976" y="2831250"/>
              <a:ext cx="432048" cy="108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テキスト ボックス 3"/>
            <p:cNvSpPr txBox="1"/>
            <p:nvPr/>
          </p:nvSpPr>
          <p:spPr>
            <a:xfrm>
              <a:off x="5042267" y="3017367"/>
              <a:ext cx="618235" cy="707886"/>
            </a:xfrm>
            <a:prstGeom prst="rect">
              <a:avLst/>
            </a:prstGeom>
            <a:noFill/>
          </p:spPr>
          <p:txBody>
            <a:bodyPr wrap="square" rtlCol="0">
              <a:spAutoFit/>
            </a:bodyPr>
            <a:lstStyle/>
            <a:p>
              <a:r>
                <a:rPr lang="en-US" altLang="ja-JP" sz="4000" dirty="0"/>
                <a:t>2</a:t>
              </a:r>
              <a:endParaRPr kumimoji="1" lang="ja-JP" altLang="en-US" sz="4000" dirty="0"/>
            </a:p>
          </p:txBody>
        </p:sp>
        <p:sp>
          <p:nvSpPr>
            <p:cNvPr id="9" name="テキスト ボックス 8"/>
            <p:cNvSpPr txBox="1"/>
            <p:nvPr/>
          </p:nvSpPr>
          <p:spPr>
            <a:xfrm>
              <a:off x="5020166" y="2100880"/>
              <a:ext cx="2288138" cy="707886"/>
            </a:xfrm>
            <a:prstGeom prst="rect">
              <a:avLst/>
            </a:prstGeom>
            <a:noFill/>
          </p:spPr>
          <p:txBody>
            <a:bodyPr wrap="square" rtlCol="0">
              <a:spAutoFit/>
            </a:bodyPr>
            <a:lstStyle/>
            <a:p>
              <a:r>
                <a:rPr lang="en-US" altLang="ja-JP" sz="4000" dirty="0" smtClean="0"/>
                <a:t>1:pull</a:t>
              </a:r>
              <a:endParaRPr kumimoji="1" lang="ja-JP" altLang="en-US" sz="4000" dirty="0"/>
            </a:p>
          </p:txBody>
        </p:sp>
        <p:sp>
          <p:nvSpPr>
            <p:cNvPr id="10" name="テキスト ボックス 9"/>
            <p:cNvSpPr txBox="1"/>
            <p:nvPr/>
          </p:nvSpPr>
          <p:spPr>
            <a:xfrm>
              <a:off x="5042268" y="3950207"/>
              <a:ext cx="2842100" cy="707886"/>
            </a:xfrm>
            <a:prstGeom prst="rect">
              <a:avLst/>
            </a:prstGeom>
            <a:noFill/>
          </p:spPr>
          <p:txBody>
            <a:bodyPr wrap="square" rtlCol="0">
              <a:spAutoFit/>
            </a:bodyPr>
            <a:lstStyle/>
            <a:p>
              <a:r>
                <a:rPr lang="en-US" altLang="ja-JP" sz="4000" dirty="0" smtClean="0"/>
                <a:t>3:push</a:t>
              </a:r>
              <a:endParaRPr kumimoji="1" lang="ja-JP" altLang="en-US" sz="4000" dirty="0"/>
            </a:p>
          </p:txBody>
        </p:sp>
      </p:grpSp>
      <p:sp>
        <p:nvSpPr>
          <p:cNvPr id="12" name="正方形/長方形 11"/>
          <p:cNvSpPr/>
          <p:nvPr/>
        </p:nvSpPr>
        <p:spPr>
          <a:xfrm>
            <a:off x="1203742" y="5517232"/>
            <a:ext cx="7632848" cy="646331"/>
          </a:xfrm>
          <a:prstGeom prst="rect">
            <a:avLst/>
          </a:prstGeom>
        </p:spPr>
        <p:txBody>
          <a:bodyPr wrap="square">
            <a:spAutoFit/>
          </a:bodyPr>
          <a:lstStyle/>
          <a:p>
            <a:r>
              <a:rPr lang="ja-JP" altLang="en-US" dirty="0" smtClean="0"/>
              <a:t>＊作業中は</a:t>
            </a:r>
            <a:r>
              <a:rPr lang="en-US" altLang="ja-JP" dirty="0" err="1" smtClean="0">
                <a:solidFill>
                  <a:schemeClr val="bg2">
                    <a:lumMod val="25000"/>
                  </a:schemeClr>
                </a:solidFill>
              </a:rPr>
              <a:t>Ⅰ~Ⅱ</a:t>
            </a:r>
            <a:r>
              <a:rPr lang="ja-JP" altLang="en-US" dirty="0"/>
              <a:t>の</a:t>
            </a:r>
            <a:r>
              <a:rPr lang="ja-JP" altLang="en-US" dirty="0" smtClean="0"/>
              <a:t>サイクルを回して</a:t>
            </a:r>
            <a:endParaRPr lang="en-US" altLang="ja-JP" dirty="0" smtClean="0"/>
          </a:p>
          <a:p>
            <a:r>
              <a:rPr lang="ja-JP" altLang="en-US" dirty="0"/>
              <a:t>　毎日</a:t>
            </a:r>
            <a:r>
              <a:rPr lang="en-US" altLang="ja-JP" dirty="0" smtClean="0">
                <a:solidFill>
                  <a:schemeClr val="bg2">
                    <a:lumMod val="25000"/>
                  </a:schemeClr>
                </a:solidFill>
              </a:rPr>
              <a:t>1~3</a:t>
            </a:r>
            <a:r>
              <a:rPr lang="ja-JP" altLang="en-US" dirty="0" smtClean="0"/>
              <a:t>のサイクルを回す</a:t>
            </a:r>
            <a:endParaRPr lang="en-US" altLang="ja-JP" dirty="0" smtClean="0"/>
          </a:p>
        </p:txBody>
      </p:sp>
      <p:sp>
        <p:nvSpPr>
          <p:cNvPr id="17" name="正方形/長方形 16"/>
          <p:cNvSpPr/>
          <p:nvPr/>
        </p:nvSpPr>
        <p:spPr>
          <a:xfrm>
            <a:off x="1356142" y="2132856"/>
            <a:ext cx="7632848" cy="369332"/>
          </a:xfrm>
          <a:prstGeom prst="rect">
            <a:avLst/>
          </a:prstGeom>
        </p:spPr>
        <p:txBody>
          <a:bodyPr wrap="square">
            <a:spAutoFit/>
          </a:bodyPr>
          <a:lstStyle/>
          <a:p>
            <a:r>
              <a:rPr lang="ja-JP" altLang="en-US" dirty="0" smtClean="0"/>
              <a:t>このサイクルを回せるように習慣づけしよう</a:t>
            </a:r>
            <a:endParaRPr lang="en-US" altLang="ja-JP" dirty="0" smtClean="0"/>
          </a:p>
        </p:txBody>
      </p:sp>
    </p:spTree>
    <p:extLst>
      <p:ext uri="{BB962C8B-B14F-4D97-AF65-F5344CB8AC3E}">
        <p14:creationId xmlns:p14="http://schemas.microsoft.com/office/powerpoint/2010/main" val="14898930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0"/>
            <a:ext cx="8634176" cy="6838573"/>
          </a:xfrm>
          <a:prstGeom prst="rect">
            <a:avLst/>
          </a:prstGeom>
        </p:spPr>
      </p:pic>
      <p:sp>
        <p:nvSpPr>
          <p:cNvPr id="4" name="タイトル 3"/>
          <p:cNvSpPr>
            <a:spLocks noGrp="1"/>
          </p:cNvSpPr>
          <p:nvPr>
            <p:ph type="title"/>
          </p:nvPr>
        </p:nvSpPr>
        <p:spPr>
          <a:xfrm>
            <a:off x="645065" y="3648686"/>
            <a:ext cx="8041440" cy="1442674"/>
          </a:xfrm>
        </p:spPr>
        <p:txBody>
          <a:bodyPr/>
          <a:lstStyle/>
          <a:p>
            <a:r>
              <a:rPr lang="ja-JP" altLang="en-US" dirty="0" smtClean="0">
                <a:solidFill>
                  <a:schemeClr val="tx1"/>
                </a:solidFill>
              </a:rPr>
              <a:t>君も今日から</a:t>
            </a:r>
            <a:r>
              <a:rPr lang="en-US" altLang="ja-JP" dirty="0" err="1" smtClean="0">
                <a:solidFill>
                  <a:schemeClr val="tx1"/>
                </a:solidFill>
              </a:rPr>
              <a:t>Git</a:t>
            </a:r>
            <a:r>
              <a:rPr lang="ja-JP" altLang="en-US" dirty="0" smtClean="0">
                <a:solidFill>
                  <a:schemeClr val="tx1"/>
                </a:solidFill>
              </a:rPr>
              <a:t>マスター</a:t>
            </a:r>
            <a:endParaRPr kumimoji="1" lang="ja-JP" altLang="en-US" dirty="0">
              <a:solidFill>
                <a:schemeClr val="tx1"/>
              </a:solidFill>
            </a:endParaRPr>
          </a:p>
        </p:txBody>
      </p:sp>
    </p:spTree>
    <p:extLst>
      <p:ext uri="{BB962C8B-B14F-4D97-AF65-F5344CB8AC3E}">
        <p14:creationId xmlns:p14="http://schemas.microsoft.com/office/powerpoint/2010/main" val="1799006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Lesson</a:t>
            </a:r>
            <a:r>
              <a:rPr lang="en-US" altLang="ja-JP" dirty="0" smtClean="0"/>
              <a:t>2.1</a:t>
            </a:r>
            <a:br>
              <a:rPr lang="en-US" altLang="ja-JP" dirty="0" smtClean="0"/>
            </a:br>
            <a:r>
              <a:rPr lang="en-US" altLang="ja-JP" dirty="0" smtClean="0"/>
              <a:t>Cygwin</a:t>
            </a:r>
            <a:r>
              <a:rPr lang="ja-JP" altLang="en-US" dirty="0" smtClean="0"/>
              <a:t>と</a:t>
            </a:r>
            <a:r>
              <a:rPr lang="en-US" altLang="ja-JP" dirty="0" err="1" smtClean="0"/>
              <a:t>git</a:t>
            </a:r>
            <a:r>
              <a:rPr lang="ja-JP" altLang="en-US" dirty="0" smtClean="0"/>
              <a:t>のインストール</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20888"/>
            <a:ext cx="8161811" cy="933699"/>
          </a:xfrm>
          <a:prstGeom prst="rect">
            <a:avLst/>
          </a:prstGeom>
        </p:spPr>
      </p:pic>
      <p:sp>
        <p:nvSpPr>
          <p:cNvPr id="7" name="テキスト ボックス 6"/>
          <p:cNvSpPr txBox="1"/>
          <p:nvPr/>
        </p:nvSpPr>
        <p:spPr>
          <a:xfrm>
            <a:off x="791579" y="1978251"/>
            <a:ext cx="7801771" cy="369332"/>
          </a:xfrm>
          <a:prstGeom prst="rect">
            <a:avLst/>
          </a:prstGeom>
          <a:noFill/>
        </p:spPr>
        <p:txBody>
          <a:bodyPr wrap="square" rtlCol="0">
            <a:spAutoFit/>
          </a:bodyPr>
          <a:lstStyle/>
          <a:p>
            <a:r>
              <a:rPr kumimoji="1" lang="en-US" altLang="ja-JP" dirty="0" smtClean="0"/>
              <a:t>Cygwin</a:t>
            </a:r>
            <a:r>
              <a:rPr kumimoji="1" lang="ja-JP" altLang="en-US" dirty="0" smtClean="0"/>
              <a:t>のサイトから、</a:t>
            </a:r>
            <a:r>
              <a:rPr kumimoji="1" lang="en-US" altLang="ja-JP" dirty="0" smtClean="0"/>
              <a:t>setup.exe</a:t>
            </a:r>
            <a:r>
              <a:rPr kumimoji="1" lang="ja-JP" altLang="en-US" dirty="0" smtClean="0"/>
              <a:t>をダウンロードし、</a:t>
            </a:r>
            <a:r>
              <a:rPr lang="en-US" altLang="ja-JP" dirty="0" smtClean="0"/>
              <a:t>setup.exe</a:t>
            </a:r>
            <a:r>
              <a:rPr lang="ja-JP" altLang="en-US" dirty="0" smtClean="0"/>
              <a:t>を実行します。</a:t>
            </a:r>
            <a:endParaRPr kumimoji="1" lang="en-US" altLang="ja-JP" dirty="0" smtClean="0"/>
          </a:p>
        </p:txBody>
      </p:sp>
      <p:sp>
        <p:nvSpPr>
          <p:cNvPr id="8" name="角丸四角形 7"/>
          <p:cNvSpPr/>
          <p:nvPr/>
        </p:nvSpPr>
        <p:spPr>
          <a:xfrm>
            <a:off x="4572000" y="2725719"/>
            <a:ext cx="1872207" cy="32403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6626358" y="2716101"/>
            <a:ext cx="1966991" cy="32403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91579" y="3645024"/>
            <a:ext cx="7473187" cy="369332"/>
          </a:xfrm>
          <a:prstGeom prst="rect">
            <a:avLst/>
          </a:prstGeom>
          <a:noFill/>
        </p:spPr>
        <p:txBody>
          <a:bodyPr wrap="square" rtlCol="0">
            <a:spAutoFit/>
          </a:bodyPr>
          <a:lstStyle/>
          <a:p>
            <a:r>
              <a:rPr kumimoji="1" lang="ja-JP" altLang="en-US" dirty="0" smtClean="0"/>
              <a:t>各</a:t>
            </a:r>
            <a:r>
              <a:rPr kumimoji="1" lang="en-US" altLang="ja-JP" dirty="0" smtClean="0"/>
              <a:t>OS</a:t>
            </a:r>
            <a:r>
              <a:rPr kumimoji="1" lang="ja-JP" altLang="en-US" dirty="0" smtClean="0"/>
              <a:t>に対応した</a:t>
            </a:r>
            <a:r>
              <a:rPr kumimoji="1" lang="en-US" altLang="ja-JP" dirty="0" smtClean="0"/>
              <a:t>setup.exe</a:t>
            </a:r>
            <a:r>
              <a:rPr kumimoji="1" lang="ja-JP" altLang="en-US" dirty="0" smtClean="0"/>
              <a:t>をダウンロードすること</a:t>
            </a:r>
            <a:endParaRPr kumimoji="1" lang="ja-JP" altLang="en-US" dirty="0"/>
          </a:p>
        </p:txBody>
      </p:sp>
      <p:cxnSp>
        <p:nvCxnSpPr>
          <p:cNvPr id="12" name="直線矢印コネクタ 11"/>
          <p:cNvCxnSpPr/>
          <p:nvPr/>
        </p:nvCxnSpPr>
        <p:spPr>
          <a:xfrm flipV="1">
            <a:off x="3707904" y="3049755"/>
            <a:ext cx="984560" cy="52326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3707904" y="3040138"/>
            <a:ext cx="2918455" cy="5328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749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Lesson2.2</a:t>
            </a:r>
            <a:br>
              <a:rPr kumimoji="1" lang="en-US" altLang="ja-JP" dirty="0" smtClean="0"/>
            </a:br>
            <a:r>
              <a:rPr kumimoji="1" lang="en-US" altLang="ja-JP" dirty="0" smtClean="0"/>
              <a:t>Cygwin</a:t>
            </a:r>
            <a:r>
              <a:rPr kumimoji="1" lang="ja-JP" altLang="en-US" dirty="0" smtClean="0"/>
              <a:t>と</a:t>
            </a:r>
            <a:r>
              <a:rPr kumimoji="1" lang="en-US" altLang="ja-JP" dirty="0" err="1" smtClean="0"/>
              <a:t>git</a:t>
            </a:r>
            <a:r>
              <a:rPr kumimoji="1" lang="ja-JP" altLang="en-US" dirty="0" smtClean="0"/>
              <a:t>のインストール</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2636912"/>
            <a:ext cx="4968552" cy="3882710"/>
          </a:xfrm>
        </p:spPr>
      </p:pic>
      <p:sp>
        <p:nvSpPr>
          <p:cNvPr id="6" name="テキスト ボックス 5"/>
          <p:cNvSpPr txBox="1"/>
          <p:nvPr/>
        </p:nvSpPr>
        <p:spPr>
          <a:xfrm>
            <a:off x="1311234" y="1988840"/>
            <a:ext cx="6840760" cy="646331"/>
          </a:xfrm>
          <a:prstGeom prst="rect">
            <a:avLst/>
          </a:prstGeom>
          <a:noFill/>
        </p:spPr>
        <p:txBody>
          <a:bodyPr wrap="square" rtlCol="0">
            <a:spAutoFit/>
          </a:bodyPr>
          <a:lstStyle/>
          <a:p>
            <a:r>
              <a:rPr kumimoji="1" lang="ja-JP" altLang="en-US" dirty="0" smtClean="0"/>
              <a:t>パッケージの選択時に、</a:t>
            </a:r>
            <a:r>
              <a:rPr kumimoji="1" lang="en-US" altLang="ja-JP" dirty="0" err="1" smtClean="0"/>
              <a:t>git</a:t>
            </a:r>
            <a:r>
              <a:rPr lang="en-US" altLang="ja-JP" dirty="0" err="1" smtClean="0"/>
              <a:t>,ssh,vim</a:t>
            </a:r>
            <a:r>
              <a:rPr lang="ja-JP" altLang="en-US" dirty="0" smtClean="0"/>
              <a:t>で検索して、各パッケージをインストールします。</a:t>
            </a:r>
            <a:endParaRPr kumimoji="1" lang="ja-JP" altLang="en-US" dirty="0"/>
          </a:p>
        </p:txBody>
      </p:sp>
    </p:spTree>
    <p:extLst>
      <p:ext uri="{BB962C8B-B14F-4D97-AF65-F5344CB8AC3E}">
        <p14:creationId xmlns:p14="http://schemas.microsoft.com/office/powerpoint/2010/main" val="3857164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Lesson3.1</a:t>
            </a:r>
            <a:br>
              <a:rPr kumimoji="1" lang="en-US" altLang="ja-JP" dirty="0" smtClean="0"/>
            </a:br>
            <a:r>
              <a:rPr lang="en-US" altLang="ja-JP" dirty="0" err="1" smtClean="0"/>
              <a:t>Github</a:t>
            </a:r>
            <a:r>
              <a:rPr lang="ja-JP" altLang="en-US" dirty="0" smtClean="0"/>
              <a:t>に</a:t>
            </a:r>
            <a:r>
              <a:rPr lang="en-US" altLang="ja-JP" dirty="0" smtClean="0"/>
              <a:t>SSH</a:t>
            </a:r>
            <a:r>
              <a:rPr lang="ja-JP" altLang="en-US" dirty="0" smtClean="0"/>
              <a:t>公開鍵を登録</a:t>
            </a:r>
            <a:endParaRPr kumimoji="1" lang="ja-JP" altLang="en-US" dirty="0"/>
          </a:p>
        </p:txBody>
      </p:sp>
      <p:sp>
        <p:nvSpPr>
          <p:cNvPr id="4" name="正方形/長方形 3"/>
          <p:cNvSpPr/>
          <p:nvPr/>
        </p:nvSpPr>
        <p:spPr>
          <a:xfrm>
            <a:off x="899592" y="2492896"/>
            <a:ext cx="7344816" cy="64807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smtClean="0"/>
              <a:t>git</a:t>
            </a:r>
            <a:r>
              <a:rPr lang="en-US" altLang="ja-JP" dirty="0" smtClean="0"/>
              <a:t> </a:t>
            </a:r>
            <a:r>
              <a:rPr lang="en-US" altLang="ja-JP" dirty="0" err="1" smtClean="0"/>
              <a:t>config</a:t>
            </a:r>
            <a:r>
              <a:rPr lang="en-US" altLang="ja-JP" dirty="0" smtClean="0"/>
              <a:t>  --global user.name “</a:t>
            </a:r>
            <a:r>
              <a:rPr lang="en-US" altLang="ja-JP" dirty="0" err="1" smtClean="0"/>
              <a:t>tahichi</a:t>
            </a:r>
            <a:r>
              <a:rPr lang="en-US" altLang="ja-JP" dirty="0" smtClean="0"/>
              <a:t>”</a:t>
            </a:r>
          </a:p>
          <a:p>
            <a:r>
              <a:rPr lang="en-US" altLang="ja-JP" dirty="0" err="1" smtClean="0"/>
              <a:t>git</a:t>
            </a:r>
            <a:r>
              <a:rPr lang="en-US" altLang="ja-JP" dirty="0" smtClean="0"/>
              <a:t> </a:t>
            </a:r>
            <a:r>
              <a:rPr lang="en-US" altLang="ja-JP" dirty="0" err="1" smtClean="0"/>
              <a:t>config</a:t>
            </a:r>
            <a:r>
              <a:rPr lang="en-US" altLang="ja-JP" dirty="0" smtClean="0"/>
              <a:t>  --global </a:t>
            </a:r>
            <a:r>
              <a:rPr lang="en-US" altLang="ja-JP" dirty="0" err="1" smtClean="0"/>
              <a:t>user.email</a:t>
            </a:r>
            <a:r>
              <a:rPr lang="en-US" altLang="ja-JP" dirty="0" smtClean="0"/>
              <a:t> “</a:t>
            </a:r>
            <a:r>
              <a:rPr lang="en-US" altLang="ja-JP" dirty="0" err="1" smtClean="0"/>
              <a:t>sample@sendai-nct</a:t>
            </a:r>
            <a:r>
              <a:rPr lang="en-US" altLang="ja-JP" dirty="0" smtClean="0"/>
              <a:t>..</a:t>
            </a:r>
            <a:r>
              <a:rPr lang="en-US" altLang="ja-JP" dirty="0" err="1" smtClean="0"/>
              <a:t>jp</a:t>
            </a:r>
            <a:r>
              <a:rPr lang="en-US" altLang="ja-JP" dirty="0" smtClean="0"/>
              <a:t>”</a:t>
            </a:r>
            <a:endParaRPr kumimoji="1" lang="ja-JP" altLang="en-US" dirty="0"/>
          </a:p>
        </p:txBody>
      </p:sp>
      <p:sp>
        <p:nvSpPr>
          <p:cNvPr id="6" name="正方形/長方形 5"/>
          <p:cNvSpPr/>
          <p:nvPr/>
        </p:nvSpPr>
        <p:spPr>
          <a:xfrm>
            <a:off x="939307" y="3717032"/>
            <a:ext cx="7344816" cy="86409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smtClean="0"/>
              <a:t>mkdir</a:t>
            </a:r>
            <a:r>
              <a:rPr lang="en-US" altLang="ja-JP" dirty="0"/>
              <a:t> </a:t>
            </a:r>
            <a:r>
              <a:rPr lang="en-US" altLang="ja-JP" dirty="0" smtClean="0"/>
              <a:t>~/.</a:t>
            </a:r>
            <a:r>
              <a:rPr lang="en-US" altLang="ja-JP" dirty="0" err="1" smtClean="0"/>
              <a:t>ssh</a:t>
            </a:r>
            <a:endParaRPr lang="en-US" altLang="ja-JP" dirty="0" smtClean="0"/>
          </a:p>
          <a:p>
            <a:r>
              <a:rPr lang="en-US" altLang="ja-JP" dirty="0" smtClean="0"/>
              <a:t>cd ~/.</a:t>
            </a:r>
            <a:r>
              <a:rPr lang="en-US" altLang="ja-JP" dirty="0" err="1" smtClean="0"/>
              <a:t>ssh</a:t>
            </a:r>
            <a:endParaRPr lang="en-US" altLang="ja-JP" dirty="0" smtClean="0"/>
          </a:p>
          <a:p>
            <a:r>
              <a:rPr kumimoji="1" lang="en-US" altLang="ja-JP" dirty="0" err="1" smtClean="0"/>
              <a:t>ssh-keygen</a:t>
            </a:r>
            <a:endParaRPr kumimoji="1" lang="ja-JP" altLang="en-US" dirty="0"/>
          </a:p>
        </p:txBody>
      </p:sp>
      <p:sp>
        <p:nvSpPr>
          <p:cNvPr id="7" name="テキスト ボックス 6"/>
          <p:cNvSpPr txBox="1"/>
          <p:nvPr/>
        </p:nvSpPr>
        <p:spPr>
          <a:xfrm>
            <a:off x="939307" y="3203684"/>
            <a:ext cx="7449117" cy="369332"/>
          </a:xfrm>
          <a:prstGeom prst="rect">
            <a:avLst/>
          </a:prstGeom>
          <a:noFill/>
        </p:spPr>
        <p:txBody>
          <a:bodyPr wrap="square" rtlCol="0">
            <a:spAutoFit/>
          </a:bodyPr>
          <a:lstStyle/>
          <a:p>
            <a:r>
              <a:rPr kumimoji="1" lang="en-US" altLang="ja-JP" dirty="0" smtClean="0"/>
              <a:t>Cygwin</a:t>
            </a:r>
            <a:r>
              <a:rPr kumimoji="1" lang="ja-JP" altLang="en-US" dirty="0" smtClean="0"/>
              <a:t>で</a:t>
            </a:r>
            <a:r>
              <a:rPr kumimoji="1" lang="en-US" altLang="ja-JP" dirty="0" smtClean="0"/>
              <a:t>SSH</a:t>
            </a:r>
            <a:r>
              <a:rPr kumimoji="1" lang="ja-JP" altLang="en-US" dirty="0" smtClean="0"/>
              <a:t>鍵の保存ディレクトリを作成し、</a:t>
            </a:r>
            <a:r>
              <a:rPr kumimoji="1" lang="en-US" altLang="ja-JP" dirty="0" err="1" smtClean="0"/>
              <a:t>ssh-keygen</a:t>
            </a:r>
            <a:r>
              <a:rPr kumimoji="1" lang="ja-JP" altLang="en-US" dirty="0" smtClean="0"/>
              <a:t>を実行します。</a:t>
            </a:r>
            <a:endParaRPr kumimoji="1" lang="ja-JP" altLang="en-US" dirty="0"/>
          </a:p>
        </p:txBody>
      </p:sp>
      <p:sp>
        <p:nvSpPr>
          <p:cNvPr id="8" name="テキスト ボックス 7"/>
          <p:cNvSpPr txBox="1"/>
          <p:nvPr/>
        </p:nvSpPr>
        <p:spPr>
          <a:xfrm>
            <a:off x="925270" y="2081617"/>
            <a:ext cx="7306570" cy="369332"/>
          </a:xfrm>
          <a:prstGeom prst="rect">
            <a:avLst/>
          </a:prstGeom>
          <a:noFill/>
        </p:spPr>
        <p:txBody>
          <a:bodyPr wrap="square" rtlCol="0">
            <a:spAutoFit/>
          </a:bodyPr>
          <a:lstStyle/>
          <a:p>
            <a:r>
              <a:rPr kumimoji="1" lang="ja-JP" altLang="en-US" dirty="0" smtClean="0"/>
              <a:t>ユーザー名、メールアドレスの設定を行い</a:t>
            </a:r>
            <a:r>
              <a:rPr lang="ja-JP" altLang="en-US" dirty="0" smtClean="0"/>
              <a:t>ます。</a:t>
            </a:r>
            <a:endParaRPr kumimoji="1" lang="ja-JP" altLang="en-US" dirty="0"/>
          </a:p>
        </p:txBody>
      </p:sp>
    </p:spTree>
    <p:extLst>
      <p:ext uri="{BB962C8B-B14F-4D97-AF65-F5344CB8AC3E}">
        <p14:creationId xmlns:p14="http://schemas.microsoft.com/office/powerpoint/2010/main" val="579549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Lesson3.2</a:t>
            </a:r>
            <a:br>
              <a:rPr kumimoji="1" lang="en-US" altLang="ja-JP" dirty="0" smtClean="0"/>
            </a:br>
            <a:r>
              <a:rPr lang="en-US" altLang="ja-JP" dirty="0" err="1" smtClean="0"/>
              <a:t>Github</a:t>
            </a:r>
            <a:r>
              <a:rPr lang="ja-JP" altLang="en-US" dirty="0" smtClean="0"/>
              <a:t>に</a:t>
            </a:r>
            <a:r>
              <a:rPr lang="en-US" altLang="ja-JP" dirty="0" smtClean="0"/>
              <a:t>SSH</a:t>
            </a:r>
            <a:r>
              <a:rPr lang="ja-JP" altLang="en-US" dirty="0" smtClean="0"/>
              <a:t>公開鍵を登録</a:t>
            </a:r>
            <a:endParaRPr kumimoji="1" lang="ja-JP" altLang="en-US" dirty="0"/>
          </a:p>
        </p:txBody>
      </p:sp>
      <p:sp>
        <p:nvSpPr>
          <p:cNvPr id="4" name="正方形/長方形 3"/>
          <p:cNvSpPr/>
          <p:nvPr/>
        </p:nvSpPr>
        <p:spPr>
          <a:xfrm>
            <a:off x="954195" y="2464661"/>
            <a:ext cx="7344816" cy="86409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smtClean="0"/>
              <a:t>ssh-keygen</a:t>
            </a:r>
            <a:endParaRPr kumimoji="1" lang="ja-JP" altLang="en-US" dirty="0"/>
          </a:p>
        </p:txBody>
      </p:sp>
      <p:sp>
        <p:nvSpPr>
          <p:cNvPr id="5" name="テキスト ボックス 4"/>
          <p:cNvSpPr txBox="1"/>
          <p:nvPr/>
        </p:nvSpPr>
        <p:spPr>
          <a:xfrm>
            <a:off x="954195" y="1951800"/>
            <a:ext cx="4108817" cy="369332"/>
          </a:xfrm>
          <a:prstGeom prst="rect">
            <a:avLst/>
          </a:prstGeom>
          <a:noFill/>
        </p:spPr>
        <p:txBody>
          <a:bodyPr wrap="none" rtlCol="0">
            <a:spAutoFit/>
          </a:bodyPr>
          <a:lstStyle/>
          <a:p>
            <a:r>
              <a:rPr lang="ja-JP" altLang="en-US" dirty="0" smtClean="0"/>
              <a:t>保存先とパスフレーズを入力します。</a:t>
            </a:r>
            <a:endParaRPr kumimoji="1" lang="en-US" altLang="ja-JP" dirty="0" smtClean="0"/>
          </a:p>
        </p:txBody>
      </p:sp>
      <p:sp>
        <p:nvSpPr>
          <p:cNvPr id="6" name="テキスト ボックス 5"/>
          <p:cNvSpPr txBox="1"/>
          <p:nvPr/>
        </p:nvSpPr>
        <p:spPr>
          <a:xfrm>
            <a:off x="939509" y="5454516"/>
            <a:ext cx="8060395" cy="369332"/>
          </a:xfrm>
          <a:prstGeom prst="rect">
            <a:avLst/>
          </a:prstGeom>
          <a:noFill/>
        </p:spPr>
        <p:txBody>
          <a:bodyPr wrap="square" rtlCol="0">
            <a:spAutoFit/>
          </a:bodyPr>
          <a:lstStyle/>
          <a:p>
            <a:r>
              <a:rPr kumimoji="1" lang="en-US" altLang="ja-JP" dirty="0" smtClean="0"/>
              <a:t>vim</a:t>
            </a:r>
            <a:r>
              <a:rPr kumimoji="1" lang="ja-JP" altLang="en-US" dirty="0" smtClean="0"/>
              <a:t>か</a:t>
            </a:r>
            <a:r>
              <a:rPr kumimoji="1" lang="en-US" altLang="ja-JP" dirty="0" smtClean="0"/>
              <a:t>txt</a:t>
            </a:r>
            <a:r>
              <a:rPr kumimoji="1" lang="ja-JP" altLang="en-US" dirty="0" smtClean="0"/>
              <a:t>エディタにて公開鍵</a:t>
            </a:r>
            <a:r>
              <a:rPr kumimoji="1" lang="en-US" altLang="ja-JP" dirty="0" smtClean="0"/>
              <a:t>.pub</a:t>
            </a:r>
            <a:r>
              <a:rPr lang="en-US" altLang="ja-JP" dirty="0" smtClean="0"/>
              <a:t>(id_rsa.pub)</a:t>
            </a:r>
            <a:r>
              <a:rPr lang="ja-JP" altLang="en-US" dirty="0" smtClean="0"/>
              <a:t>を開き、中身をコピーします</a:t>
            </a:r>
            <a:endParaRPr kumimoji="1" lang="en-US" altLang="ja-JP" dirty="0" smtClean="0"/>
          </a:p>
        </p:txBody>
      </p:sp>
      <p:sp>
        <p:nvSpPr>
          <p:cNvPr id="7" name="正方形/長方形 6"/>
          <p:cNvSpPr/>
          <p:nvPr/>
        </p:nvSpPr>
        <p:spPr>
          <a:xfrm>
            <a:off x="979347" y="5903742"/>
            <a:ext cx="7344816" cy="34097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a:t>
            </a:r>
            <a:r>
              <a:rPr kumimoji="1" lang="en-US" altLang="ja-JP" dirty="0" smtClean="0"/>
              <a:t>vim id_rsa.pub</a:t>
            </a:r>
            <a:endParaRPr kumimoji="1" lang="ja-JP" altLang="en-US" dirty="0"/>
          </a:p>
        </p:txBody>
      </p:sp>
    </p:spTree>
    <p:extLst>
      <p:ext uri="{BB962C8B-B14F-4D97-AF65-F5344CB8AC3E}">
        <p14:creationId xmlns:p14="http://schemas.microsoft.com/office/powerpoint/2010/main" val="1656913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Lesson3.3</a:t>
            </a:r>
            <a:br>
              <a:rPr kumimoji="1" lang="en-US" altLang="ja-JP" dirty="0" smtClean="0"/>
            </a:br>
            <a:r>
              <a:rPr lang="en-US" altLang="ja-JP" dirty="0" err="1" smtClean="0"/>
              <a:t>Github</a:t>
            </a:r>
            <a:r>
              <a:rPr lang="ja-JP" altLang="en-US" dirty="0" smtClean="0"/>
              <a:t>に</a:t>
            </a:r>
            <a:r>
              <a:rPr lang="en-US" altLang="ja-JP" dirty="0" smtClean="0"/>
              <a:t>SSH</a:t>
            </a:r>
            <a:r>
              <a:rPr lang="ja-JP" altLang="en-US" dirty="0" smtClean="0"/>
              <a:t>公開鍵を登録</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7887" y="2255493"/>
            <a:ext cx="4976892" cy="4341859"/>
          </a:xfrm>
        </p:spPr>
      </p:pic>
      <p:sp>
        <p:nvSpPr>
          <p:cNvPr id="5" name="テキスト ボックス 4"/>
          <p:cNvSpPr txBox="1"/>
          <p:nvPr/>
        </p:nvSpPr>
        <p:spPr>
          <a:xfrm>
            <a:off x="1691680" y="1886161"/>
            <a:ext cx="5399940" cy="369332"/>
          </a:xfrm>
          <a:prstGeom prst="rect">
            <a:avLst/>
          </a:prstGeom>
          <a:noFill/>
        </p:spPr>
        <p:txBody>
          <a:bodyPr wrap="none" rtlCol="0">
            <a:spAutoFit/>
          </a:bodyPr>
          <a:lstStyle/>
          <a:p>
            <a:r>
              <a:rPr lang="en-US" altLang="ja-JP" dirty="0" err="1" smtClean="0"/>
              <a:t>Github</a:t>
            </a:r>
            <a:r>
              <a:rPr lang="ja-JP" altLang="en-US" dirty="0" smtClean="0"/>
              <a:t>上で、</a:t>
            </a:r>
            <a:r>
              <a:rPr lang="en-US" altLang="ja-JP" dirty="0" smtClean="0"/>
              <a:t>Account Setting &gt; SSH keys </a:t>
            </a:r>
            <a:r>
              <a:rPr lang="ja-JP" altLang="en-US" dirty="0" smtClean="0"/>
              <a:t>をクリック</a:t>
            </a:r>
            <a:endParaRPr lang="en-US" altLang="ja-JP" dirty="0" smtClean="0"/>
          </a:p>
        </p:txBody>
      </p:sp>
      <p:sp>
        <p:nvSpPr>
          <p:cNvPr id="6" name="正方形/長方形 5"/>
          <p:cNvSpPr/>
          <p:nvPr/>
        </p:nvSpPr>
        <p:spPr>
          <a:xfrm>
            <a:off x="3419872" y="4509120"/>
            <a:ext cx="3510191" cy="11216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405408" y="2629452"/>
            <a:ext cx="526433" cy="1440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stCxn id="8" idx="3"/>
          </p:cNvCxnSpPr>
          <p:nvPr/>
        </p:nvCxnSpPr>
        <p:spPr>
          <a:xfrm>
            <a:off x="6931841" y="2701460"/>
            <a:ext cx="3044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6930063" y="4725144"/>
            <a:ext cx="3044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7236296" y="2255493"/>
            <a:ext cx="1656184" cy="885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Add SSH key</a:t>
            </a:r>
            <a:r>
              <a:rPr kumimoji="1" lang="ja-JP" altLang="en-US" dirty="0" smtClean="0"/>
              <a:t>をクリックする</a:t>
            </a:r>
            <a:endParaRPr kumimoji="1" lang="ja-JP" altLang="en-US" dirty="0"/>
          </a:p>
        </p:txBody>
      </p:sp>
      <p:sp>
        <p:nvSpPr>
          <p:cNvPr id="13" name="正方形/長方形 12"/>
          <p:cNvSpPr/>
          <p:nvPr/>
        </p:nvSpPr>
        <p:spPr>
          <a:xfrm>
            <a:off x="7234518" y="4478613"/>
            <a:ext cx="158417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id_rsa.pub</a:t>
            </a:r>
            <a:r>
              <a:rPr lang="ja-JP" altLang="en-US" dirty="0" smtClean="0"/>
              <a:t>の中身をここにペースト</a:t>
            </a:r>
            <a:endParaRPr kumimoji="1" lang="ja-JP" altLang="en-US" dirty="0"/>
          </a:p>
        </p:txBody>
      </p:sp>
      <p:sp>
        <p:nvSpPr>
          <p:cNvPr id="14" name="正方形/長方形 13"/>
          <p:cNvSpPr/>
          <p:nvPr/>
        </p:nvSpPr>
        <p:spPr>
          <a:xfrm>
            <a:off x="3419872" y="5630740"/>
            <a:ext cx="526433" cy="24653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カギ線コネクタ 17"/>
          <p:cNvCxnSpPr/>
          <p:nvPr/>
        </p:nvCxnSpPr>
        <p:spPr>
          <a:xfrm>
            <a:off x="3683088" y="5877271"/>
            <a:ext cx="914400" cy="210670"/>
          </a:xfrm>
          <a:prstGeom prst="bentConnector3">
            <a:avLst>
              <a:gd name="adj1" fmla="val 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4597488" y="5754005"/>
            <a:ext cx="2334353" cy="580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Add key</a:t>
            </a:r>
            <a:r>
              <a:rPr lang="ja-JP" altLang="en-US" dirty="0" smtClean="0"/>
              <a:t>をクリックして追加</a:t>
            </a:r>
            <a:endParaRPr kumimoji="1" lang="ja-JP" altLang="en-US" dirty="0"/>
          </a:p>
        </p:txBody>
      </p:sp>
      <p:cxnSp>
        <p:nvCxnSpPr>
          <p:cNvPr id="25" name="直線矢印コネクタ 24"/>
          <p:cNvCxnSpPr/>
          <p:nvPr/>
        </p:nvCxnSpPr>
        <p:spPr>
          <a:xfrm>
            <a:off x="3683088" y="5883785"/>
            <a:ext cx="0" cy="2160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7236296" y="5692605"/>
            <a:ext cx="1582398" cy="369332"/>
          </a:xfrm>
          <a:prstGeom prst="rect">
            <a:avLst/>
          </a:prstGeom>
          <a:noFill/>
        </p:spPr>
        <p:txBody>
          <a:bodyPr wrap="square" rtlCol="0">
            <a:spAutoFit/>
          </a:bodyPr>
          <a:lstStyle/>
          <a:p>
            <a:r>
              <a:rPr kumimoji="1" lang="en-US" altLang="ja-JP" dirty="0" smtClean="0"/>
              <a:t>※</a:t>
            </a:r>
            <a:r>
              <a:rPr kumimoji="1" lang="ja-JP" altLang="en-US" dirty="0" smtClean="0"/>
              <a:t>中身を</a:t>
            </a:r>
            <a:r>
              <a:rPr lang="ja-JP" altLang="en-US" dirty="0"/>
              <a:t>全て</a:t>
            </a:r>
            <a:endParaRPr kumimoji="1" lang="ja-JP" altLang="en-US" dirty="0"/>
          </a:p>
        </p:txBody>
      </p:sp>
    </p:spTree>
    <p:extLst>
      <p:ext uri="{BB962C8B-B14F-4D97-AF65-F5344CB8AC3E}">
        <p14:creationId xmlns:p14="http://schemas.microsoft.com/office/powerpoint/2010/main" val="4023530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Lesson3.4</a:t>
            </a:r>
            <a:br>
              <a:rPr kumimoji="1" lang="en-US" altLang="ja-JP" dirty="0" smtClean="0"/>
            </a:br>
            <a:r>
              <a:rPr kumimoji="1" lang="en-US" altLang="ja-JP" dirty="0" err="1" smtClean="0"/>
              <a:t>Github</a:t>
            </a:r>
            <a:r>
              <a:rPr kumimoji="1" lang="ja-JP" altLang="en-US" dirty="0" smtClean="0"/>
              <a:t>に</a:t>
            </a:r>
            <a:r>
              <a:rPr kumimoji="1" lang="en-US" altLang="ja-JP" dirty="0" smtClean="0"/>
              <a:t>SSH</a:t>
            </a:r>
            <a:r>
              <a:rPr kumimoji="1" lang="ja-JP" altLang="en-US" dirty="0" smtClean="0"/>
              <a:t>公開鍵を登録</a:t>
            </a:r>
            <a:endParaRPr kumimoji="1" lang="ja-JP" altLang="en-US" dirty="0"/>
          </a:p>
        </p:txBody>
      </p:sp>
      <p:sp>
        <p:nvSpPr>
          <p:cNvPr id="4" name="テキスト ボックス 3"/>
          <p:cNvSpPr txBox="1"/>
          <p:nvPr/>
        </p:nvSpPr>
        <p:spPr>
          <a:xfrm>
            <a:off x="1043608" y="1844824"/>
            <a:ext cx="3218189" cy="369332"/>
          </a:xfrm>
          <a:prstGeom prst="rect">
            <a:avLst/>
          </a:prstGeom>
          <a:noFill/>
        </p:spPr>
        <p:txBody>
          <a:bodyPr wrap="none" rtlCol="0">
            <a:spAutoFit/>
          </a:bodyPr>
          <a:lstStyle/>
          <a:p>
            <a:r>
              <a:rPr lang="en-US" altLang="ja-JP" dirty="0" smtClean="0"/>
              <a:t>Cygwin</a:t>
            </a:r>
            <a:r>
              <a:rPr lang="ja-JP" altLang="en-US" dirty="0" smtClean="0"/>
              <a:t>で接続確認をします。</a:t>
            </a:r>
            <a:endParaRPr kumimoji="1" lang="ja-JP" altLang="en-US" dirty="0"/>
          </a:p>
        </p:txBody>
      </p:sp>
      <p:sp>
        <p:nvSpPr>
          <p:cNvPr id="6" name="正方形/長方形 5"/>
          <p:cNvSpPr/>
          <p:nvPr/>
        </p:nvSpPr>
        <p:spPr>
          <a:xfrm>
            <a:off x="1043608" y="2276872"/>
            <a:ext cx="7344816" cy="16561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 </a:t>
            </a:r>
            <a:r>
              <a:rPr lang="en-US" altLang="ja-JP" dirty="0" err="1"/>
              <a:t>ssh</a:t>
            </a:r>
            <a:r>
              <a:rPr lang="en-US" altLang="ja-JP" dirty="0"/>
              <a:t> git@github.com</a:t>
            </a:r>
          </a:p>
          <a:p>
            <a:r>
              <a:rPr lang="en-US" altLang="ja-JP" dirty="0"/>
              <a:t>PTY allocation request failed on channel 0</a:t>
            </a:r>
          </a:p>
          <a:p>
            <a:r>
              <a:rPr lang="en-US" altLang="ja-JP" dirty="0"/>
              <a:t>Hi </a:t>
            </a:r>
            <a:r>
              <a:rPr lang="en-US" altLang="ja-JP" dirty="0" err="1"/>
              <a:t>yuukikaito</a:t>
            </a:r>
            <a:r>
              <a:rPr lang="en-US" altLang="ja-JP" dirty="0"/>
              <a:t>! You've successfully authenticated, but </a:t>
            </a:r>
            <a:r>
              <a:rPr lang="en-US" altLang="ja-JP" dirty="0" err="1"/>
              <a:t>GitHub</a:t>
            </a:r>
            <a:r>
              <a:rPr lang="en-US" altLang="ja-JP" dirty="0"/>
              <a:t> does not provide shell access.</a:t>
            </a:r>
          </a:p>
          <a:p>
            <a:r>
              <a:rPr lang="en-US" altLang="ja-JP" dirty="0"/>
              <a:t>Connection to github.com closed.</a:t>
            </a:r>
          </a:p>
          <a:p>
            <a:endParaRPr lang="ja-JP" altLang="en-US" dirty="0"/>
          </a:p>
        </p:txBody>
      </p:sp>
      <p:sp>
        <p:nvSpPr>
          <p:cNvPr id="7" name="テキスト ボックス 6"/>
          <p:cNvSpPr txBox="1"/>
          <p:nvPr/>
        </p:nvSpPr>
        <p:spPr>
          <a:xfrm>
            <a:off x="1043608" y="4077072"/>
            <a:ext cx="4801314" cy="369332"/>
          </a:xfrm>
          <a:prstGeom prst="rect">
            <a:avLst/>
          </a:prstGeom>
          <a:noFill/>
        </p:spPr>
        <p:txBody>
          <a:bodyPr wrap="none" rtlCol="0">
            <a:spAutoFit/>
          </a:bodyPr>
          <a:lstStyle/>
          <a:p>
            <a:r>
              <a:rPr kumimoji="1" lang="ja-JP" altLang="en-US" dirty="0" smtClean="0"/>
              <a:t>上記のようなメッセージが表示されたら成功</a:t>
            </a:r>
            <a:endParaRPr kumimoji="1" lang="ja-JP" altLang="en-US" dirty="0"/>
          </a:p>
        </p:txBody>
      </p:sp>
    </p:spTree>
    <p:extLst>
      <p:ext uri="{BB962C8B-B14F-4D97-AF65-F5344CB8AC3E}">
        <p14:creationId xmlns:p14="http://schemas.microsoft.com/office/powerpoint/2010/main" val="9968872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Sketchbook">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スケッチブック</Template>
  <TotalTime>852</TotalTime>
  <Words>1401</Words>
  <Application>Microsoft Office PowerPoint</Application>
  <PresentationFormat>画面に合わせる (4:3)</PresentationFormat>
  <Paragraphs>228</Paragraphs>
  <Slides>37</Slides>
  <Notes>0</Notes>
  <HiddenSlides>0</HiddenSlides>
  <MMClips>0</MMClips>
  <ScaleCrop>false</ScaleCrop>
  <HeadingPairs>
    <vt:vector size="4" baseType="variant">
      <vt:variant>
        <vt:lpstr>テーマ</vt:lpstr>
      </vt:variant>
      <vt:variant>
        <vt:i4>1</vt:i4>
      </vt:variant>
      <vt:variant>
        <vt:lpstr>スライド タイトル</vt:lpstr>
      </vt:variant>
      <vt:variant>
        <vt:i4>37</vt:i4>
      </vt:variant>
    </vt:vector>
  </HeadingPairs>
  <TitlesOfParts>
    <vt:vector size="38" baseType="lpstr">
      <vt:lpstr>Sketchbook</vt:lpstr>
      <vt:lpstr>いいこんぶgit  マニュアル</vt:lpstr>
      <vt:lpstr>PowerPoint プレゼンテーション</vt:lpstr>
      <vt:lpstr>Lesson1 Githubのアカウント作成</vt:lpstr>
      <vt:lpstr>Lesson2.1 Cygwinとgitのインストール</vt:lpstr>
      <vt:lpstr>Lesson2.2 Cygwinとgitのインストール</vt:lpstr>
      <vt:lpstr>Lesson3.1 GithubにSSH公開鍵を登録</vt:lpstr>
      <vt:lpstr>Lesson3.2 GithubにSSH公開鍵を登録</vt:lpstr>
      <vt:lpstr>Lesson3.3 GithubにSSH公開鍵を登録</vt:lpstr>
      <vt:lpstr>Lesson3.4 GithubにSSH公開鍵を登録</vt:lpstr>
      <vt:lpstr>Lesson4 Githubにリポジトリを作成</vt:lpstr>
      <vt:lpstr>Lesson5.1 ローカルリポジトリ</vt:lpstr>
      <vt:lpstr>Lesson5.2 リモートリポジトリ</vt:lpstr>
      <vt:lpstr>PowerPoint プレゼンテーション</vt:lpstr>
      <vt:lpstr>(1/3) ブランチ分けとマージ</vt:lpstr>
      <vt:lpstr>(2/3) ブランチ分けとマージ</vt:lpstr>
      <vt:lpstr>(2/3) ブランチ分けとマージ</vt:lpstr>
      <vt:lpstr>PowerPoint プレゼンテーション</vt:lpstr>
      <vt:lpstr>よく使うコマンド</vt:lpstr>
      <vt:lpstr>init 現在の場所にリポジトリを作成する</vt:lpstr>
      <vt:lpstr>PowerPoint プレゼンテーション</vt:lpstr>
      <vt:lpstr>commit ローカルブランチへの反映</vt:lpstr>
      <vt:lpstr>push リモートサーバへの反映</vt:lpstr>
      <vt:lpstr>push 注意事項</vt:lpstr>
      <vt:lpstr>clone リポジトリのコピーを作成する</vt:lpstr>
      <vt:lpstr>branch ローカルブランチを作成/削除する</vt:lpstr>
      <vt:lpstr>branch ローカルブランチを作成/削除する</vt:lpstr>
      <vt:lpstr>checkout ブランチを取得する</vt:lpstr>
      <vt:lpstr>fetch リモートの状態を更新する</vt:lpstr>
      <vt:lpstr>merge ブランチを取り込む</vt:lpstr>
      <vt:lpstr>pull リモートを更新をローカルに取り込む</vt:lpstr>
      <vt:lpstr>後は自分で調べてね http://www.slideshare.net/vector.xenon/git-14162471</vt:lpstr>
      <vt:lpstr>PowerPoint プレゼンテーション</vt:lpstr>
      <vt:lpstr>いいこんぶスタート マニュアル(1/4)</vt:lpstr>
      <vt:lpstr>いいこんぶスタート マニュアル(2/4)</vt:lpstr>
      <vt:lpstr>いいこんぶスタート マニュアル(3/4)</vt:lpstr>
      <vt:lpstr>いいこんぶスタート マニュアル(4/4)</vt:lpstr>
      <vt:lpstr>君も今日からGitマスター</vt:lpstr>
    </vt:vector>
  </TitlesOfParts>
  <Company>UNITCOM PC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いいこんぶgit  マニュアル</dc:title>
  <dc:creator>kaito</dc:creator>
  <cp:lastModifiedBy>tahichi_ver2.0</cp:lastModifiedBy>
  <cp:revision>59</cp:revision>
  <dcterms:created xsi:type="dcterms:W3CDTF">2013-11-07T01:25:42Z</dcterms:created>
  <dcterms:modified xsi:type="dcterms:W3CDTF">2013-11-11T06:43:52Z</dcterms:modified>
</cp:coreProperties>
</file>